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Montserrat SemiBold"/>
      <p:regular r:id="rId18"/>
      <p:bold r:id="rId19"/>
      <p:italic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  <p:embeddedFont>
      <p:font typeface="Lato"/>
      <p:regular r:id="rId26"/>
      <p:bold r:id="rId27"/>
      <p:italic r:id="rId28"/>
      <p:boldItalic r:id="rId29"/>
    </p:embeddedFont>
    <p:embeddedFont>
      <p:font typeface="Montserrat Medium"/>
      <p:regular r:id="rId30"/>
      <p:bold r:id="rId31"/>
      <p:italic r:id="rId32"/>
      <p:boldItalic r:id="rId33"/>
    </p:embeddedFont>
    <p:embeddedFont>
      <p:font typeface="Lato Black"/>
      <p:bold r:id="rId34"/>
      <p:boldItalic r:id="rId35"/>
    </p:embeddedFont>
    <p:embeddedFont>
      <p:font typeface="Montserrat ExtraBold"/>
      <p:bold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8" roundtripDataSignature="AMtx7miBIP8/ek7mRX6Eo3cySHryJ7gL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italic.fntdata"/><Relationship Id="rId22" Type="http://schemas.openxmlformats.org/officeDocument/2006/relationships/font" Target="fonts/Montserrat-regular.fntdata"/><Relationship Id="rId21" Type="http://schemas.openxmlformats.org/officeDocument/2006/relationships/font" Target="fonts/MontserratSemiBold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regular.fntdata"/><Relationship Id="rId25" Type="http://schemas.openxmlformats.org/officeDocument/2006/relationships/font" Target="fonts/Montserrat-boldItalic.fntdata"/><Relationship Id="rId28" Type="http://schemas.openxmlformats.org/officeDocument/2006/relationships/font" Target="fonts/Lato-italic.fntdata"/><Relationship Id="rId27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Medium-bold.fntdata"/><Relationship Id="rId30" Type="http://schemas.openxmlformats.org/officeDocument/2006/relationships/font" Target="fonts/MontserratMedium-regular.fntdata"/><Relationship Id="rId11" Type="http://schemas.openxmlformats.org/officeDocument/2006/relationships/slide" Target="slides/slide6.xml"/><Relationship Id="rId33" Type="http://schemas.openxmlformats.org/officeDocument/2006/relationships/font" Target="fonts/MontserratMedium-bold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Medium-italic.fntdata"/><Relationship Id="rId13" Type="http://schemas.openxmlformats.org/officeDocument/2006/relationships/slide" Target="slides/slide8.xml"/><Relationship Id="rId35" Type="http://schemas.openxmlformats.org/officeDocument/2006/relationships/font" Target="fonts/LatoBlack-boldItalic.fntdata"/><Relationship Id="rId12" Type="http://schemas.openxmlformats.org/officeDocument/2006/relationships/slide" Target="slides/slide7.xml"/><Relationship Id="rId34" Type="http://schemas.openxmlformats.org/officeDocument/2006/relationships/font" Target="fonts/LatoBlack-bold.fntdata"/><Relationship Id="rId15" Type="http://schemas.openxmlformats.org/officeDocument/2006/relationships/slide" Target="slides/slide10.xml"/><Relationship Id="rId37" Type="http://schemas.openxmlformats.org/officeDocument/2006/relationships/font" Target="fonts/MontserratExtraBold-boldItalic.fntdata"/><Relationship Id="rId14" Type="http://schemas.openxmlformats.org/officeDocument/2006/relationships/slide" Target="slides/slide9.xml"/><Relationship Id="rId36" Type="http://schemas.openxmlformats.org/officeDocument/2006/relationships/font" Target="fonts/MontserratExtraBold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customschemas.google.com/relationships/presentationmetadata" Target="metadata"/><Relationship Id="rId19" Type="http://schemas.openxmlformats.org/officeDocument/2006/relationships/font" Target="fonts/MontserratSemiBold-bold.fntdata"/><Relationship Id="rId18" Type="http://schemas.openxmlformats.org/officeDocument/2006/relationships/font" Target="fonts/Montserrat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:notes"/>
          <p:cNvSpPr/>
          <p:nvPr>
            <p:ph idx="2" type="sldImg"/>
          </p:nvPr>
        </p:nvSpPr>
        <p:spPr>
          <a:xfrm>
            <a:off x="38128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:notes"/>
          <p:cNvSpPr/>
          <p:nvPr>
            <p:ph idx="2" type="sldImg"/>
          </p:nvPr>
        </p:nvSpPr>
        <p:spPr>
          <a:xfrm>
            <a:off x="38128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:notes"/>
          <p:cNvSpPr/>
          <p:nvPr>
            <p:ph idx="2" type="sldImg"/>
          </p:nvPr>
        </p:nvSpPr>
        <p:spPr>
          <a:xfrm>
            <a:off x="38128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:notes"/>
          <p:cNvSpPr/>
          <p:nvPr>
            <p:ph idx="2" type="sldImg"/>
          </p:nvPr>
        </p:nvSpPr>
        <p:spPr>
          <a:xfrm>
            <a:off x="38128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1:notes"/>
          <p:cNvSpPr/>
          <p:nvPr>
            <p:ph idx="2" type="sldImg"/>
          </p:nvPr>
        </p:nvSpPr>
        <p:spPr>
          <a:xfrm>
            <a:off x="381287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hyperlink" Target="https://visibleearth.nasa.gov" TargetMode="Externa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14"/>
          <p:cNvSpPr txBox="1"/>
          <p:nvPr/>
        </p:nvSpPr>
        <p:spPr>
          <a:xfrm>
            <a:off x="318765" y="2821619"/>
            <a:ext cx="55665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183B6D"/>
                </a:solidFill>
                <a:latin typeface="Montserrat"/>
                <a:ea typeface="Montserrat"/>
                <a:cs typeface="Montserrat"/>
                <a:sym typeface="Montserrat"/>
              </a:rPr>
              <a:t>Grades 6-10 | NGSS Aligned Science Lesson</a:t>
            </a:r>
            <a:endParaRPr b="0" i="0" sz="1500" u="none" cap="none" strike="noStrike">
              <a:solidFill>
                <a:srgbClr val="183B6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20;p14"/>
          <p:cNvSpPr txBox="1"/>
          <p:nvPr/>
        </p:nvSpPr>
        <p:spPr>
          <a:xfrm>
            <a:off x="302119" y="1523039"/>
            <a:ext cx="6736800" cy="8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" sz="4000" u="none" cap="none" strike="noStrike">
                <a:solidFill>
                  <a:srgbClr val="183B6D"/>
                </a:solidFill>
                <a:latin typeface="Lato Black"/>
                <a:ea typeface="Lato Black"/>
                <a:cs typeface="Lato Black"/>
                <a:sym typeface="Lato Black"/>
              </a:rPr>
              <a:t>Noticing the Details:</a:t>
            </a:r>
            <a:endParaRPr b="0" i="0" sz="4000" u="none" cap="none" strike="noStrike">
              <a:solidFill>
                <a:srgbClr val="183B6D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1" name="Google Shape;21;p14"/>
          <p:cNvSpPr txBox="1"/>
          <p:nvPr/>
        </p:nvSpPr>
        <p:spPr>
          <a:xfrm>
            <a:off x="302113" y="2165738"/>
            <a:ext cx="5566500" cy="8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" sz="2100" u="none" cap="none" strike="noStrike">
                <a:solidFill>
                  <a:srgbClr val="26628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Observations and Inferences</a:t>
            </a:r>
            <a:endParaRPr b="0" i="0" sz="2100" u="none" cap="none" strike="noStrike">
              <a:solidFill>
                <a:srgbClr val="26628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26628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22" name="Google Shape;22;p14"/>
          <p:cNvCxnSpPr/>
          <p:nvPr/>
        </p:nvCxnSpPr>
        <p:spPr>
          <a:xfrm flipH="1" rot="10800000">
            <a:off x="424762" y="2739126"/>
            <a:ext cx="5186700" cy="24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" name="Google Shape;23;p14"/>
          <p:cNvGrpSpPr/>
          <p:nvPr/>
        </p:nvGrpSpPr>
        <p:grpSpPr>
          <a:xfrm>
            <a:off x="-846058" y="332445"/>
            <a:ext cx="6435365" cy="804561"/>
            <a:chOff x="-970165" y="646524"/>
            <a:chExt cx="7410600" cy="926487"/>
          </a:xfrm>
        </p:grpSpPr>
        <p:sp>
          <p:nvSpPr>
            <p:cNvPr id="24" name="Google Shape;24;p14"/>
            <p:cNvSpPr txBox="1"/>
            <p:nvPr/>
          </p:nvSpPr>
          <p:spPr>
            <a:xfrm>
              <a:off x="-970165" y="1156611"/>
              <a:ext cx="7410600" cy="41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2650" lIns="62650" spcFirstLastPara="1" rIns="62650" wrap="square" tIns="626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26"/>
                <a:buFont typeface="Arial"/>
                <a:buNone/>
              </a:pPr>
              <a:r>
                <a:rPr b="0" i="0" lang="en" sz="1526" u="none" cap="none" strike="noStrike">
                  <a:solidFill>
                    <a:srgbClr val="26628B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E D U C A T I O N</a:t>
              </a:r>
              <a:endParaRPr b="0" i="0" sz="1526" u="none" cap="none" strike="noStrike">
                <a:solidFill>
                  <a:srgbClr val="26628B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25" name="Google Shape;25;p14"/>
            <p:cNvSpPr txBox="1"/>
            <p:nvPr/>
          </p:nvSpPr>
          <p:spPr>
            <a:xfrm>
              <a:off x="111807" y="673335"/>
              <a:ext cx="5274300" cy="65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2650" lIns="62650" spcFirstLastPara="1" rIns="62650" wrap="square" tIns="626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97"/>
                <a:buFont typeface="Arial"/>
                <a:buNone/>
              </a:pPr>
              <a:r>
                <a:rPr b="1" i="0" lang="en" sz="2897" u="none" cap="none" strike="noStrike">
                  <a:solidFill>
                    <a:srgbClr val="183B6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Infinite Mind</a:t>
              </a:r>
              <a:endParaRPr b="1" i="0" sz="2897" u="none" cap="none" strike="noStrike">
                <a:solidFill>
                  <a:srgbClr val="183B6D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26" name="Google Shape;26;p14"/>
            <p:cNvCxnSpPr/>
            <p:nvPr/>
          </p:nvCxnSpPr>
          <p:spPr>
            <a:xfrm flipH="1" rot="10800000">
              <a:off x="3734245" y="1371257"/>
              <a:ext cx="363000" cy="900"/>
            </a:xfrm>
            <a:prstGeom prst="straightConnector1">
              <a:avLst/>
            </a:prstGeom>
            <a:noFill/>
            <a:ln cap="flat" cmpd="sng" w="19625">
              <a:solidFill>
                <a:srgbClr val="26628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7" name="Google Shape;27;p14"/>
            <p:cNvCxnSpPr/>
            <p:nvPr/>
          </p:nvCxnSpPr>
          <p:spPr>
            <a:xfrm flipH="1" rot="10800000">
              <a:off x="1368246" y="1371257"/>
              <a:ext cx="363000" cy="900"/>
            </a:xfrm>
            <a:prstGeom prst="straightConnector1">
              <a:avLst/>
            </a:prstGeom>
            <a:noFill/>
            <a:ln cap="flat" cmpd="sng" w="19625">
              <a:solidFill>
                <a:srgbClr val="26628B"/>
              </a:solidFill>
              <a:prstDash val="solid"/>
              <a:round/>
              <a:headEnd len="sm" w="sm" type="none"/>
              <a:tailEnd len="sm" w="sm" type="none"/>
            </a:ln>
          </p:spPr>
        </p:cxnSp>
        <p:pic>
          <p:nvPicPr>
            <p:cNvPr id="28" name="Google Shape;28;p14" title="ChatGPT Image Apr 6, 2026, 10_06_15 AM.png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457666" y="646524"/>
              <a:ext cx="843871" cy="8438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" name="Google Shape;29;p14"/>
          <p:cNvSpPr/>
          <p:nvPr/>
        </p:nvSpPr>
        <p:spPr>
          <a:xfrm>
            <a:off x="0" y="4634225"/>
            <a:ext cx="9144000" cy="512100"/>
          </a:xfrm>
          <a:prstGeom prst="rect">
            <a:avLst/>
          </a:prstGeom>
          <a:gradFill>
            <a:gsLst>
              <a:gs pos="0">
                <a:srgbClr val="26628B"/>
              </a:gs>
              <a:gs pos="39000">
                <a:srgbClr val="3B829C"/>
              </a:gs>
              <a:gs pos="100000">
                <a:srgbClr val="6ACCA3"/>
              </a:gs>
            </a:gsLst>
            <a:lin ang="0" scaled="0"/>
          </a:gradFill>
          <a:ln>
            <a:noFill/>
          </a:ln>
        </p:spPr>
        <p:txBody>
          <a:bodyPr anchorCtr="0" anchor="ctr" bIns="75575" lIns="75575" spcFirstLastPara="1" rIns="75575" wrap="square" tIns="75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4"/>
          <p:cNvSpPr txBox="1"/>
          <p:nvPr/>
        </p:nvSpPr>
        <p:spPr>
          <a:xfrm>
            <a:off x="302106" y="4657817"/>
            <a:ext cx="55665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F2F5F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Free Professional Sample Lesson</a:t>
            </a:r>
            <a:endParaRPr b="0" i="0" sz="1500" u="none" cap="none" strike="noStrike">
              <a:solidFill>
                <a:srgbClr val="F2F5F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1" name="Google Shape;31;p14" title="ChatGPT Image Apr 6, 2026, 02_37_08 PM.png"/>
          <p:cNvPicPr preferRelativeResize="0"/>
          <p:nvPr/>
        </p:nvPicPr>
        <p:blipFill rotWithShape="1">
          <a:blip r:embed="rId3">
            <a:alphaModFix/>
          </a:blip>
          <a:srcRect b="0" l="70453" r="0" t="0"/>
          <a:stretch/>
        </p:blipFill>
        <p:spPr>
          <a:xfrm>
            <a:off x="6753672" y="332450"/>
            <a:ext cx="2132302" cy="4811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15"/>
          <p:cNvSpPr/>
          <p:nvPr/>
        </p:nvSpPr>
        <p:spPr>
          <a:xfrm>
            <a:off x="245425" y="2428532"/>
            <a:ext cx="6467400" cy="209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6925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9275" lIns="129275" spcFirstLastPara="1" rIns="129275" wrap="square" tIns="129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0"/>
              <a:buFont typeface="Arial"/>
              <a:buNone/>
            </a:pPr>
            <a:r>
              <a:t/>
            </a:r>
            <a:endParaRPr b="0" i="0" sz="198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5"/>
          <p:cNvSpPr/>
          <p:nvPr/>
        </p:nvSpPr>
        <p:spPr>
          <a:xfrm>
            <a:off x="245425" y="2441150"/>
            <a:ext cx="6467400" cy="334500"/>
          </a:xfrm>
          <a:prstGeom prst="rect">
            <a:avLst/>
          </a:prstGeom>
          <a:solidFill>
            <a:srgbClr val="F2F5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6;p15"/>
          <p:cNvPicPr preferRelativeResize="0"/>
          <p:nvPr/>
        </p:nvPicPr>
        <p:blipFill rotWithShape="1">
          <a:blip r:embed="rId2">
            <a:alphaModFix/>
          </a:blip>
          <a:srcRect b="21973" l="748" r="-539" t="218"/>
          <a:stretch/>
        </p:blipFill>
        <p:spPr>
          <a:xfrm rot="-5400000">
            <a:off x="6056550" y="1449421"/>
            <a:ext cx="3944700" cy="2230200"/>
          </a:xfrm>
          <a:prstGeom prst="round2SameRect">
            <a:avLst>
              <a:gd fmla="val 14471" name="adj1"/>
              <a:gd fmla="val 0" name="adj2"/>
            </a:avLst>
          </a:prstGeom>
          <a:noFill/>
          <a:ln>
            <a:noFill/>
          </a:ln>
        </p:spPr>
      </p:pic>
      <p:sp>
        <p:nvSpPr>
          <p:cNvPr id="37" name="Google Shape;37;p15"/>
          <p:cNvSpPr/>
          <p:nvPr/>
        </p:nvSpPr>
        <p:spPr>
          <a:xfrm>
            <a:off x="0" y="4634225"/>
            <a:ext cx="9144000" cy="512100"/>
          </a:xfrm>
          <a:prstGeom prst="rect">
            <a:avLst/>
          </a:prstGeom>
          <a:gradFill>
            <a:gsLst>
              <a:gs pos="0">
                <a:srgbClr val="26628B"/>
              </a:gs>
              <a:gs pos="39000">
                <a:srgbClr val="3B829C"/>
              </a:gs>
              <a:gs pos="100000">
                <a:srgbClr val="6ACCA3"/>
              </a:gs>
            </a:gsLst>
            <a:lin ang="0" scaled="0"/>
          </a:gradFill>
          <a:ln>
            <a:noFill/>
          </a:ln>
        </p:spPr>
        <p:txBody>
          <a:bodyPr anchorCtr="0" anchor="ctr" bIns="75575" lIns="75575" spcFirstLastPara="1" rIns="75575" wrap="square" tIns="75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" name="Google Shape;38;p15"/>
          <p:cNvGrpSpPr/>
          <p:nvPr/>
        </p:nvGrpSpPr>
        <p:grpSpPr>
          <a:xfrm>
            <a:off x="6780618" y="4686591"/>
            <a:ext cx="2675681" cy="334526"/>
            <a:chOff x="-535870" y="332361"/>
            <a:chExt cx="5009700" cy="626219"/>
          </a:xfrm>
        </p:grpSpPr>
        <p:sp>
          <p:nvSpPr>
            <p:cNvPr id="39" name="Google Shape;39;p15"/>
            <p:cNvSpPr txBox="1"/>
            <p:nvPr/>
          </p:nvSpPr>
          <p:spPr>
            <a:xfrm>
              <a:off x="-535870" y="677180"/>
              <a:ext cx="5009700" cy="2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6050" lIns="26050" spcFirstLastPara="1" rIns="26050" wrap="square" tIns="260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5"/>
                <a:buFont typeface="Arial"/>
                <a:buNone/>
              </a:pPr>
              <a:r>
                <a:rPr b="0" i="0" lang="en" sz="635" u="none" cap="none" strike="noStrike">
                  <a:solidFill>
                    <a:srgbClr val="011B4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E D U C A T I O N</a:t>
              </a:r>
              <a:endParaRPr b="0" i="0" sz="635" u="none" cap="none" strike="noStrike">
                <a:solidFill>
                  <a:srgbClr val="011B42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40" name="Google Shape;40;p15"/>
            <p:cNvSpPr txBox="1"/>
            <p:nvPr/>
          </p:nvSpPr>
          <p:spPr>
            <a:xfrm>
              <a:off x="195543" y="350485"/>
              <a:ext cx="3565500" cy="44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6050" lIns="26050" spcFirstLastPara="1" rIns="26050" wrap="square" tIns="260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5"/>
                <a:buFont typeface="Arial"/>
                <a:buNone/>
              </a:pPr>
              <a:r>
                <a:rPr b="1" i="0" lang="en" sz="1205" u="none" cap="none" strike="noStrike">
                  <a:solidFill>
                    <a:srgbClr val="011B4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Infinite Mind</a:t>
              </a:r>
              <a:endParaRPr b="1" i="0" sz="1205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41" name="Google Shape;41;p15"/>
            <p:cNvCxnSpPr/>
            <p:nvPr/>
          </p:nvCxnSpPr>
          <p:spPr>
            <a:xfrm flipH="1" rot="10800000">
              <a:off x="2644312" y="822289"/>
              <a:ext cx="245400" cy="600"/>
            </a:xfrm>
            <a:prstGeom prst="straightConnector1">
              <a:avLst/>
            </a:prstGeom>
            <a:noFill/>
            <a:ln cap="flat" cmpd="sng" w="9525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2" name="Google Shape;42;p15"/>
            <p:cNvCxnSpPr/>
            <p:nvPr/>
          </p:nvCxnSpPr>
          <p:spPr>
            <a:xfrm flipH="1" rot="10800000">
              <a:off x="1044896" y="822289"/>
              <a:ext cx="245400" cy="600"/>
            </a:xfrm>
            <a:prstGeom prst="straightConnector1">
              <a:avLst/>
            </a:prstGeom>
            <a:noFill/>
            <a:ln cap="flat" cmpd="sng" w="9525">
              <a:solidFill>
                <a:srgbClr val="011B42"/>
              </a:solidFill>
              <a:prstDash val="solid"/>
              <a:round/>
              <a:headEnd len="sm" w="sm" type="none"/>
              <a:tailEnd len="sm" w="sm" type="none"/>
            </a:ln>
          </p:spPr>
        </p:cxnSp>
        <p:pic>
          <p:nvPicPr>
            <p:cNvPr id="43" name="Google Shape;43;p15" title="ChatGPT Image Apr 6, 2026, 10_06_15 AM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29344" y="332361"/>
              <a:ext cx="570458" cy="5704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" name="Google Shape;44;p15"/>
          <p:cNvSpPr txBox="1"/>
          <p:nvPr/>
        </p:nvSpPr>
        <p:spPr>
          <a:xfrm>
            <a:off x="302106" y="4657817"/>
            <a:ext cx="55665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2F5F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© Infinite Mind Education | Lesson: Noticing the Details</a:t>
            </a:r>
            <a:endParaRPr b="0" i="0" sz="1000" u="none" cap="none" strike="noStrike">
              <a:solidFill>
                <a:srgbClr val="F2F5F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5" name="Google Shape;45;p15"/>
          <p:cNvSpPr txBox="1"/>
          <p:nvPr/>
        </p:nvSpPr>
        <p:spPr>
          <a:xfrm>
            <a:off x="168976" y="1050211"/>
            <a:ext cx="6351600" cy="12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-285750" lvl="0" marL="381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1B42"/>
              </a:buClr>
              <a:buSzPts val="1500"/>
              <a:buFont typeface="Montserrat"/>
              <a:buChar char="●"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Visit </a:t>
            </a:r>
            <a:r>
              <a:rPr b="1" i="0" lang="en" sz="1500" u="sng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NASA Visible Earth</a:t>
            </a:r>
            <a:r>
              <a:rPr b="0" i="0" lang="en" sz="15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 and choose one image.</a:t>
            </a:r>
            <a:endParaRPr b="0" i="0" sz="15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381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381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1B42"/>
              </a:buClr>
              <a:buSzPts val="1500"/>
              <a:buFont typeface="Montserrat"/>
              <a:buChar char="●"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Record </a:t>
            </a:r>
            <a:r>
              <a:rPr b="1" i="0" lang="en" sz="15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three details</a:t>
            </a:r>
            <a:r>
              <a:rPr b="0" i="0" lang="en" sz="15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 you can directly see. </a:t>
            </a:r>
            <a:endParaRPr b="0" i="0" sz="15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381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Avoid explanations or guesses for now.</a:t>
            </a:r>
            <a:endParaRPr b="0" i="0" sz="15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15"/>
          <p:cNvSpPr txBox="1"/>
          <p:nvPr/>
        </p:nvSpPr>
        <p:spPr>
          <a:xfrm>
            <a:off x="245423" y="114745"/>
            <a:ext cx="67368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183B6D"/>
                </a:solidFill>
                <a:latin typeface="Lato Black"/>
                <a:ea typeface="Lato Black"/>
                <a:cs typeface="Lato Black"/>
                <a:sym typeface="Lato Black"/>
              </a:rPr>
              <a:t>Satellite Earth</a:t>
            </a:r>
            <a:endParaRPr b="0" i="0" sz="3200" u="none" cap="none" strike="noStrike">
              <a:solidFill>
                <a:srgbClr val="183B6D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7" name="Google Shape;47;p15"/>
          <p:cNvSpPr txBox="1"/>
          <p:nvPr/>
        </p:nvSpPr>
        <p:spPr>
          <a:xfrm>
            <a:off x="245417" y="598040"/>
            <a:ext cx="55665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26628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Exploring details from above</a:t>
            </a:r>
            <a:endParaRPr b="0" i="0" sz="1500" u="none" cap="none" strike="noStrike">
              <a:solidFill>
                <a:srgbClr val="26628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48" name="Google Shape;48;p15"/>
          <p:cNvCxnSpPr/>
          <p:nvPr/>
        </p:nvCxnSpPr>
        <p:spPr>
          <a:xfrm flipH="1" rot="10800000">
            <a:off x="345387" y="1028819"/>
            <a:ext cx="5186700" cy="24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15"/>
          <p:cNvSpPr/>
          <p:nvPr/>
        </p:nvSpPr>
        <p:spPr>
          <a:xfrm>
            <a:off x="245425" y="2428532"/>
            <a:ext cx="6467400" cy="2095800"/>
          </a:xfrm>
          <a:prstGeom prst="roundRect">
            <a:avLst>
              <a:gd fmla="val 16667" name="adj"/>
            </a:avLst>
          </a:prstGeom>
          <a:noFill/>
          <a:ln cap="flat" cmpd="sng" w="40400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9275" lIns="129275" spcFirstLastPara="1" rIns="129275" wrap="square" tIns="12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0"/>
              <a:buFont typeface="Arial"/>
              <a:buNone/>
            </a:pPr>
            <a:r>
              <a:t/>
            </a:r>
            <a:endParaRPr b="0" i="0" sz="198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5"/>
          <p:cNvSpPr txBox="1"/>
          <p:nvPr/>
        </p:nvSpPr>
        <p:spPr>
          <a:xfrm>
            <a:off x="2098375" y="2405857"/>
            <a:ext cx="30309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Class Observations</a:t>
            </a:r>
            <a:endParaRPr b="1" i="0" sz="13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" name="Google Shape;51;p15"/>
          <p:cNvSpPr txBox="1"/>
          <p:nvPr/>
        </p:nvSpPr>
        <p:spPr>
          <a:xfrm>
            <a:off x="1730600" y="1328125"/>
            <a:ext cx="586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6"/>
          <p:cNvSpPr/>
          <p:nvPr/>
        </p:nvSpPr>
        <p:spPr>
          <a:xfrm>
            <a:off x="4639150" y="2467500"/>
            <a:ext cx="3936600" cy="2015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6"/>
          <p:cNvSpPr/>
          <p:nvPr/>
        </p:nvSpPr>
        <p:spPr>
          <a:xfrm>
            <a:off x="4639150" y="2440200"/>
            <a:ext cx="3936600" cy="389100"/>
          </a:xfrm>
          <a:prstGeom prst="rect">
            <a:avLst/>
          </a:prstGeom>
          <a:solidFill>
            <a:srgbClr val="F2F5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6"/>
          <p:cNvSpPr/>
          <p:nvPr/>
        </p:nvSpPr>
        <p:spPr>
          <a:xfrm>
            <a:off x="555850" y="2494724"/>
            <a:ext cx="3936600" cy="1988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6"/>
          <p:cNvSpPr/>
          <p:nvPr/>
        </p:nvSpPr>
        <p:spPr>
          <a:xfrm>
            <a:off x="555850" y="2494809"/>
            <a:ext cx="3936600" cy="334500"/>
          </a:xfrm>
          <a:prstGeom prst="rect">
            <a:avLst/>
          </a:prstGeom>
          <a:solidFill>
            <a:srgbClr val="F2F5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6"/>
          <p:cNvSpPr txBox="1"/>
          <p:nvPr/>
        </p:nvSpPr>
        <p:spPr>
          <a:xfrm>
            <a:off x="240178" y="599496"/>
            <a:ext cx="55665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83B6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Understanding scientific observations and conclusions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9" name="Google Shape;59;p16"/>
          <p:cNvSpPr txBox="1"/>
          <p:nvPr/>
        </p:nvSpPr>
        <p:spPr>
          <a:xfrm>
            <a:off x="235641" y="116733"/>
            <a:ext cx="67368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183B6D"/>
                </a:solidFill>
                <a:latin typeface="Lato Black"/>
                <a:ea typeface="Lato Black"/>
                <a:cs typeface="Lato Black"/>
                <a:sym typeface="Lato Black"/>
              </a:rPr>
              <a:t>Comparing What We See</a:t>
            </a:r>
            <a:endParaRPr b="0" i="0" sz="3200" u="none" cap="none" strike="noStrike">
              <a:solidFill>
                <a:srgbClr val="183B6D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60" name="Google Shape;60;p16"/>
          <p:cNvCxnSpPr/>
          <p:nvPr/>
        </p:nvCxnSpPr>
        <p:spPr>
          <a:xfrm flipH="1" rot="10800000">
            <a:off x="327089" y="976860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16"/>
          <p:cNvSpPr txBox="1"/>
          <p:nvPr/>
        </p:nvSpPr>
        <p:spPr>
          <a:xfrm>
            <a:off x="817300" y="998392"/>
            <a:ext cx="7350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What details do these images share? What details make them different?</a:t>
            </a:r>
            <a:endParaRPr b="1" i="0" sz="13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6" title="ChatGPT Image Apr 6, 2026, 07_11_23 PM.png"/>
          <p:cNvPicPr preferRelativeResize="0"/>
          <p:nvPr/>
        </p:nvPicPr>
        <p:blipFill rotWithShape="1">
          <a:blip r:embed="rId2">
            <a:alphaModFix/>
          </a:blip>
          <a:srcRect b="38556" l="4497" r="70521" t="42960"/>
          <a:stretch/>
        </p:blipFill>
        <p:spPr>
          <a:xfrm>
            <a:off x="555852" y="1376450"/>
            <a:ext cx="2335200" cy="950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3" name="Google Shape;63;p16" title="ChatGPT Image Apr 6, 2026, 07_11_23 PM.png"/>
          <p:cNvPicPr preferRelativeResize="0"/>
          <p:nvPr/>
        </p:nvPicPr>
        <p:blipFill rotWithShape="1">
          <a:blip r:embed="rId2">
            <a:alphaModFix/>
          </a:blip>
          <a:srcRect b="38556" l="31273" r="31529" t="42960"/>
          <a:stretch/>
        </p:blipFill>
        <p:spPr>
          <a:xfrm>
            <a:off x="3057538" y="1377490"/>
            <a:ext cx="2870100" cy="950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4" name="Google Shape;64;p16" title="ChatGPT Image Apr 6, 2026, 07_11_23 PM.png"/>
          <p:cNvPicPr preferRelativeResize="0"/>
          <p:nvPr/>
        </p:nvPicPr>
        <p:blipFill rotWithShape="1">
          <a:blip r:embed="rId2">
            <a:alphaModFix/>
          </a:blip>
          <a:srcRect b="38556" l="70395" r="2723" t="42960"/>
          <a:stretch/>
        </p:blipFill>
        <p:spPr>
          <a:xfrm>
            <a:off x="6094148" y="1367150"/>
            <a:ext cx="2481600" cy="950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5" name="Google Shape;65;p16"/>
          <p:cNvSpPr txBox="1"/>
          <p:nvPr/>
        </p:nvSpPr>
        <p:spPr>
          <a:xfrm>
            <a:off x="1008700" y="2467509"/>
            <a:ext cx="30309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Similarities</a:t>
            </a:r>
            <a:endParaRPr b="1" i="0" sz="13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6"/>
          <p:cNvSpPr txBox="1"/>
          <p:nvPr/>
        </p:nvSpPr>
        <p:spPr>
          <a:xfrm>
            <a:off x="5092000" y="2467509"/>
            <a:ext cx="30309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Differences</a:t>
            </a:r>
            <a:endParaRPr b="1" i="0" sz="13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6"/>
          <p:cNvSpPr/>
          <p:nvPr/>
        </p:nvSpPr>
        <p:spPr>
          <a:xfrm>
            <a:off x="555850" y="2485799"/>
            <a:ext cx="3936600" cy="1988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6"/>
          <p:cNvSpPr/>
          <p:nvPr/>
        </p:nvSpPr>
        <p:spPr>
          <a:xfrm>
            <a:off x="4639150" y="2498124"/>
            <a:ext cx="3936600" cy="1988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7"/>
          <p:cNvSpPr/>
          <p:nvPr/>
        </p:nvSpPr>
        <p:spPr>
          <a:xfrm>
            <a:off x="3390250" y="1139725"/>
            <a:ext cx="2361300" cy="3343800"/>
          </a:xfrm>
          <a:prstGeom prst="roundRect">
            <a:avLst>
              <a:gd fmla="val 6012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7"/>
          <p:cNvSpPr txBox="1"/>
          <p:nvPr/>
        </p:nvSpPr>
        <p:spPr>
          <a:xfrm>
            <a:off x="3084828" y="1905952"/>
            <a:ext cx="2955300" cy="9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statement based only on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what is directly noticed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through the senses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 measured with tools.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3" name="Google Shape;73;p17"/>
          <p:cNvSpPr/>
          <p:nvPr/>
        </p:nvSpPr>
        <p:spPr>
          <a:xfrm>
            <a:off x="5915025" y="3369975"/>
            <a:ext cx="2956800" cy="1111200"/>
          </a:xfrm>
          <a:prstGeom prst="roundRect">
            <a:avLst>
              <a:gd fmla="val 14910" name="adj"/>
            </a:avLst>
          </a:prstGeom>
          <a:solidFill>
            <a:srgbClr val="AFC9D6">
              <a:alpha val="5372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7"/>
          <p:cNvSpPr/>
          <p:nvPr/>
        </p:nvSpPr>
        <p:spPr>
          <a:xfrm>
            <a:off x="5913775" y="3369975"/>
            <a:ext cx="2956800" cy="1111200"/>
          </a:xfrm>
          <a:prstGeom prst="roundRect">
            <a:avLst>
              <a:gd fmla="val 14910" name="adj"/>
            </a:avLst>
          </a:prstGeom>
          <a:solidFill>
            <a:srgbClr val="6ACCA3">
              <a:alpha val="1764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" name="Google Shape;75;p17"/>
          <p:cNvGrpSpPr/>
          <p:nvPr/>
        </p:nvGrpSpPr>
        <p:grpSpPr>
          <a:xfrm>
            <a:off x="5799766" y="3697270"/>
            <a:ext cx="3900649" cy="594091"/>
            <a:chOff x="5799766" y="3663849"/>
            <a:chExt cx="3900649" cy="594091"/>
          </a:xfrm>
        </p:grpSpPr>
        <p:sp>
          <p:nvSpPr>
            <p:cNvPr id="76" name="Google Shape;76;p17"/>
            <p:cNvSpPr txBox="1"/>
            <p:nvPr/>
          </p:nvSpPr>
          <p:spPr>
            <a:xfrm>
              <a:off x="5799766" y="3663849"/>
              <a:ext cx="2955300" cy="3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500" lIns="93500" spcFirstLastPara="1" rIns="93500" wrap="square" tIns="93500">
              <a:sp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b="1" i="0" lang="en" sz="1300" u="none" cap="none" strike="noStrike">
                  <a:solidFill>
                    <a:srgbClr val="011B4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Inference:</a:t>
              </a:r>
              <a:endParaRPr b="1" i="0" sz="13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" name="Google Shape;77;p17"/>
            <p:cNvSpPr txBox="1"/>
            <p:nvPr/>
          </p:nvSpPr>
          <p:spPr>
            <a:xfrm>
              <a:off x="6745115" y="3884440"/>
              <a:ext cx="2955300" cy="37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500" lIns="93500" spcFirstLastPara="1" rIns="93500" wrap="square" tIns="9350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011B4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It rained recently.</a:t>
              </a:r>
              <a:endParaRPr b="0" i="0" sz="12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78" name="Google Shape;78;p17" title="ChatGPT Image Apr 7, 2026, 10_27_23 PM.png"/>
          <p:cNvPicPr preferRelativeResize="0"/>
          <p:nvPr/>
        </p:nvPicPr>
        <p:blipFill rotWithShape="1">
          <a:blip r:embed="rId2">
            <a:alphaModFix/>
          </a:blip>
          <a:srcRect b="69942" l="8159" r="87545" t="22495"/>
          <a:stretch/>
        </p:blipFill>
        <p:spPr>
          <a:xfrm>
            <a:off x="6141900" y="3850275"/>
            <a:ext cx="423600" cy="419700"/>
          </a:xfrm>
          <a:prstGeom prst="ellipse">
            <a:avLst/>
          </a:prstGeom>
          <a:noFill/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" name="Google Shape;79;p17"/>
          <p:cNvSpPr/>
          <p:nvPr/>
        </p:nvSpPr>
        <p:spPr>
          <a:xfrm>
            <a:off x="324275" y="3369975"/>
            <a:ext cx="2956800" cy="1111200"/>
          </a:xfrm>
          <a:prstGeom prst="roundRect">
            <a:avLst>
              <a:gd fmla="val 14910" name="adj"/>
            </a:avLst>
          </a:prstGeom>
          <a:solidFill>
            <a:srgbClr val="AFC9D6">
              <a:alpha val="5372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7"/>
          <p:cNvSpPr txBox="1"/>
          <p:nvPr/>
        </p:nvSpPr>
        <p:spPr>
          <a:xfrm>
            <a:off x="323764" y="3675315"/>
            <a:ext cx="29553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Observation:</a:t>
            </a:r>
            <a:endParaRPr b="1" i="0" sz="13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" name="Google Shape;81;p17" title="ChatGPT Image Apr 7, 2026, 10_27_23 PM.png"/>
          <p:cNvPicPr preferRelativeResize="0"/>
          <p:nvPr/>
        </p:nvPicPr>
        <p:blipFill rotWithShape="1">
          <a:blip r:embed="rId2">
            <a:alphaModFix/>
          </a:blip>
          <a:srcRect b="69942" l="8159" r="87545" t="22495"/>
          <a:stretch/>
        </p:blipFill>
        <p:spPr>
          <a:xfrm>
            <a:off x="551150" y="3850275"/>
            <a:ext cx="423600" cy="419700"/>
          </a:xfrm>
          <a:prstGeom prst="ellipse">
            <a:avLst/>
          </a:prstGeom>
          <a:noFill/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2" name="Google Shape;82;p17"/>
          <p:cNvSpPr txBox="1"/>
          <p:nvPr/>
        </p:nvSpPr>
        <p:spPr>
          <a:xfrm>
            <a:off x="224890" y="115314"/>
            <a:ext cx="67368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012458"/>
                </a:solidFill>
                <a:latin typeface="Lato Black"/>
                <a:ea typeface="Lato Black"/>
                <a:cs typeface="Lato Black"/>
                <a:sym typeface="Lato Black"/>
              </a:rPr>
              <a:t>Observation vs. Inference</a:t>
            </a:r>
            <a:endParaRPr b="0" i="0" sz="3200" u="none" cap="none" strike="noStrike">
              <a:solidFill>
                <a:srgbClr val="012458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83" name="Google Shape;83;p17"/>
          <p:cNvSpPr txBox="1"/>
          <p:nvPr/>
        </p:nvSpPr>
        <p:spPr>
          <a:xfrm>
            <a:off x="240184" y="607144"/>
            <a:ext cx="55665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83B6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Understanding scientific observations and conclusions</a:t>
            </a:r>
            <a:endParaRPr b="0" i="0" sz="2000" u="none" cap="none" strike="noStrike">
              <a:solidFill>
                <a:srgbClr val="183B6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84" name="Google Shape;84;p17" title="ChatGPT Image Apr 7, 2026, 06_49_39 PM.png"/>
          <p:cNvPicPr preferRelativeResize="0"/>
          <p:nvPr/>
        </p:nvPicPr>
        <p:blipFill rotWithShape="1">
          <a:blip r:embed="rId3">
            <a:alphaModFix/>
          </a:blip>
          <a:srcRect b="28912" l="3535" r="64127" t="21892"/>
          <a:stretch/>
        </p:blipFill>
        <p:spPr>
          <a:xfrm>
            <a:off x="323025" y="1126425"/>
            <a:ext cx="2956800" cy="2531700"/>
          </a:xfrm>
          <a:prstGeom prst="roundRect">
            <a:avLst>
              <a:gd fmla="val 5833" name="adj"/>
            </a:avLst>
          </a:prstGeom>
          <a:noFill/>
          <a:ln>
            <a:noFill/>
          </a:ln>
        </p:spPr>
      </p:pic>
      <p:pic>
        <p:nvPicPr>
          <p:cNvPr id="85" name="Google Shape;85;p17" title="ChatGPT Image Apr 7, 2026, 06_49_39 PM.png"/>
          <p:cNvPicPr preferRelativeResize="0"/>
          <p:nvPr/>
        </p:nvPicPr>
        <p:blipFill rotWithShape="1">
          <a:blip r:embed="rId3">
            <a:alphaModFix/>
          </a:blip>
          <a:srcRect b="28916" l="64680" r="3708" t="21891"/>
          <a:stretch/>
        </p:blipFill>
        <p:spPr>
          <a:xfrm>
            <a:off x="5913775" y="1126425"/>
            <a:ext cx="2956800" cy="2531700"/>
          </a:xfrm>
          <a:prstGeom prst="roundRect">
            <a:avLst>
              <a:gd fmla="val 5833" name="adj"/>
            </a:avLst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1159993" y="3882906"/>
            <a:ext cx="29553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There are water droplets</a:t>
            </a:r>
            <a:endParaRPr b="0" i="0" sz="12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on the leaf.</a:t>
            </a:r>
            <a:endParaRPr b="0" i="0" sz="12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7" name="Google Shape;87;p17"/>
          <p:cNvCxnSpPr/>
          <p:nvPr/>
        </p:nvCxnSpPr>
        <p:spPr>
          <a:xfrm flipH="1" rot="10800000">
            <a:off x="327089" y="976860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" name="Google Shape;88;p17"/>
          <p:cNvCxnSpPr/>
          <p:nvPr/>
        </p:nvCxnSpPr>
        <p:spPr>
          <a:xfrm>
            <a:off x="3636825" y="2887495"/>
            <a:ext cx="1893600" cy="0"/>
          </a:xfrm>
          <a:prstGeom prst="straightConnector1">
            <a:avLst/>
          </a:prstGeom>
          <a:noFill/>
          <a:ln cap="flat" cmpd="sng" w="97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" name="Google Shape;89;p17"/>
          <p:cNvSpPr txBox="1"/>
          <p:nvPr/>
        </p:nvSpPr>
        <p:spPr>
          <a:xfrm>
            <a:off x="3101874" y="1628237"/>
            <a:ext cx="29553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Observation</a:t>
            </a:r>
            <a:endParaRPr b="0" i="0" sz="1400" u="none" cap="none" strike="noStrike">
              <a:solidFill>
                <a:srgbClr val="011B4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6123050" y="3853600"/>
            <a:ext cx="459300" cy="419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7" title="ChatGPT Image Apr 7, 2026, 07_52_09 PM.png"/>
          <p:cNvPicPr preferRelativeResize="0"/>
          <p:nvPr/>
        </p:nvPicPr>
        <p:blipFill rotWithShape="1">
          <a:blip r:embed="rId4">
            <a:alphaModFix/>
          </a:blip>
          <a:srcRect b="40372" l="75825" r="8362" t="36078"/>
          <a:stretch/>
        </p:blipFill>
        <p:spPr>
          <a:xfrm>
            <a:off x="6198650" y="3886750"/>
            <a:ext cx="308100" cy="353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2" name="Google Shape;92;p17" title="ChatGPT Image Apr 7, 2026, 07_52_09 PM.png"/>
          <p:cNvPicPr preferRelativeResize="0"/>
          <p:nvPr/>
        </p:nvPicPr>
        <p:blipFill rotWithShape="1">
          <a:blip r:embed="rId4">
            <a:alphaModFix/>
          </a:blip>
          <a:srcRect b="42359" l="8662" r="75557" t="36132"/>
          <a:stretch/>
        </p:blipFill>
        <p:spPr>
          <a:xfrm>
            <a:off x="4429575" y="1314925"/>
            <a:ext cx="308100" cy="33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3" name="Google Shape;93;p17"/>
          <p:cNvSpPr/>
          <p:nvPr/>
        </p:nvSpPr>
        <p:spPr>
          <a:xfrm>
            <a:off x="4349875" y="3028313"/>
            <a:ext cx="459300" cy="419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7" title="ChatGPT Image Apr 7, 2026, 07_52_09 PM.png"/>
          <p:cNvPicPr preferRelativeResize="0"/>
          <p:nvPr/>
        </p:nvPicPr>
        <p:blipFill rotWithShape="1">
          <a:blip r:embed="rId4">
            <a:alphaModFix/>
          </a:blip>
          <a:srcRect b="40370" l="75825" r="8362" t="37339"/>
          <a:stretch/>
        </p:blipFill>
        <p:spPr>
          <a:xfrm>
            <a:off x="4418775" y="3080360"/>
            <a:ext cx="308100" cy="33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/>
        </p:nvSpPr>
        <p:spPr>
          <a:xfrm>
            <a:off x="3105979" y="3401807"/>
            <a:ext cx="29553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Inference</a:t>
            </a:r>
            <a:endParaRPr b="0" i="0" sz="1500" u="none" cap="none" strike="noStrike">
              <a:solidFill>
                <a:srgbClr val="011B4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3093249" y="3669238"/>
            <a:ext cx="29553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conclusion that explains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what may have happened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based on observations.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97" name="Google Shape;97;p17" title="ChatGPT Image Apr 7, 2026, 10_27_23 PM.png"/>
          <p:cNvPicPr preferRelativeResize="0"/>
          <p:nvPr/>
        </p:nvPicPr>
        <p:blipFill rotWithShape="1">
          <a:blip r:embed="rId2">
            <a:alphaModFix/>
          </a:blip>
          <a:srcRect b="69942" l="8159" r="87545" t="22495"/>
          <a:stretch/>
        </p:blipFill>
        <p:spPr>
          <a:xfrm>
            <a:off x="4359100" y="1277750"/>
            <a:ext cx="423600" cy="419700"/>
          </a:xfrm>
          <a:prstGeom prst="ellipse">
            <a:avLst/>
          </a:prstGeom>
          <a:noFill/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00" name="Google Shape;100;p18"/>
          <p:cNvGrpSpPr/>
          <p:nvPr/>
        </p:nvGrpSpPr>
        <p:grpSpPr>
          <a:xfrm>
            <a:off x="1178784" y="1089599"/>
            <a:ext cx="2831323" cy="3431133"/>
            <a:chOff x="3238825" y="1139145"/>
            <a:chExt cx="2812200" cy="3397498"/>
          </a:xfrm>
        </p:grpSpPr>
        <p:sp>
          <p:nvSpPr>
            <p:cNvPr id="101" name="Google Shape;101;p18"/>
            <p:cNvSpPr/>
            <p:nvPr/>
          </p:nvSpPr>
          <p:spPr>
            <a:xfrm>
              <a:off x="3238825" y="1145743"/>
              <a:ext cx="2812200" cy="3390900"/>
            </a:xfrm>
            <a:prstGeom prst="roundRect">
              <a:avLst>
                <a:gd fmla="val 6989" name="adj"/>
              </a:avLst>
            </a:prstGeom>
            <a:solidFill>
              <a:schemeClr val="lt1"/>
            </a:solidFill>
            <a:ln cap="flat" cmpd="sng" w="19050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8"/>
            <p:cNvSpPr/>
            <p:nvPr/>
          </p:nvSpPr>
          <p:spPr>
            <a:xfrm>
              <a:off x="3238825" y="1139145"/>
              <a:ext cx="2812200" cy="512100"/>
            </a:xfrm>
            <a:prstGeom prst="round2SameRect">
              <a:avLst>
                <a:gd fmla="val 37189" name="adj1"/>
                <a:gd fmla="val 0" name="adj2"/>
              </a:avLst>
            </a:prstGeom>
            <a:solidFill>
              <a:srgbClr val="011B42"/>
            </a:solidFill>
            <a:ln cap="flat" cmpd="sng" w="9525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18"/>
          <p:cNvSpPr/>
          <p:nvPr/>
        </p:nvSpPr>
        <p:spPr>
          <a:xfrm>
            <a:off x="5308723" y="1172103"/>
            <a:ext cx="2361300" cy="3343800"/>
          </a:xfrm>
          <a:prstGeom prst="roundRect">
            <a:avLst>
              <a:gd fmla="val 6012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224890" y="115314"/>
            <a:ext cx="67368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012458"/>
                </a:solidFill>
                <a:latin typeface="Lato Black"/>
                <a:ea typeface="Lato Black"/>
                <a:cs typeface="Lato Black"/>
                <a:sym typeface="Lato Black"/>
              </a:rPr>
              <a:t>Observations are Evidence</a:t>
            </a:r>
            <a:endParaRPr b="0" i="0" sz="3200" u="none" cap="none" strike="noStrike">
              <a:solidFill>
                <a:srgbClr val="012458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240175" y="607150"/>
            <a:ext cx="75501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83B6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 make observations when we use our</a:t>
            </a:r>
            <a:r>
              <a:rPr b="0" i="0" lang="en" sz="1400" u="none" cap="none" strike="noStrike">
                <a:solidFill>
                  <a:srgbClr val="183B6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en" sz="1400" u="none" cap="none" strike="noStrike"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 senses</a:t>
            </a:r>
            <a:r>
              <a:rPr b="0" i="0" lang="en" sz="1400" u="none" cap="none" strike="noStrike">
                <a:solidFill>
                  <a:srgbClr val="183B6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en" sz="1400" u="none" cap="none" strike="noStrike">
                <a:solidFill>
                  <a:srgbClr val="183B6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gather</a:t>
            </a:r>
            <a:r>
              <a:rPr b="0" i="0" lang="en" sz="1400" u="none" cap="none" strike="noStrike">
                <a:solidFill>
                  <a:srgbClr val="183B6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en" sz="1400" u="none" cap="none" strike="noStrike">
                <a:solidFill>
                  <a:schemeClr val="accent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evidence</a:t>
            </a:r>
            <a:endParaRPr b="0" i="0" sz="1400" u="none" cap="none" strike="noStrike">
              <a:solidFill>
                <a:srgbClr val="183B6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06" name="Google Shape;106;p18"/>
          <p:cNvCxnSpPr/>
          <p:nvPr/>
        </p:nvCxnSpPr>
        <p:spPr>
          <a:xfrm flipH="1" rot="10800000">
            <a:off x="333289" y="983322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" name="Google Shape;107;p18"/>
          <p:cNvCxnSpPr/>
          <p:nvPr/>
        </p:nvCxnSpPr>
        <p:spPr>
          <a:xfrm>
            <a:off x="5555298" y="2784453"/>
            <a:ext cx="1893600" cy="0"/>
          </a:xfrm>
          <a:prstGeom prst="straightConnector1">
            <a:avLst/>
          </a:prstGeom>
          <a:noFill/>
          <a:ln cap="flat" cmpd="sng" w="97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18"/>
          <p:cNvSpPr txBox="1"/>
          <p:nvPr/>
        </p:nvSpPr>
        <p:spPr>
          <a:xfrm>
            <a:off x="5020347" y="1753090"/>
            <a:ext cx="29553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Observation</a:t>
            </a:r>
            <a:endParaRPr b="0" i="0" sz="1400" u="none" cap="none" strike="noStrike">
              <a:solidFill>
                <a:srgbClr val="011B4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5003301" y="2028652"/>
            <a:ext cx="29553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statement based only on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what is directly noticed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through the senses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0" name="Google Shape;110;p18" title="ChatGPT Image Apr 7, 2026, 07_52_09 PM.png"/>
          <p:cNvPicPr preferRelativeResize="0"/>
          <p:nvPr/>
        </p:nvPicPr>
        <p:blipFill rotWithShape="1">
          <a:blip r:embed="rId2">
            <a:alphaModFix/>
          </a:blip>
          <a:srcRect b="42359" l="8662" r="75557" t="36132"/>
          <a:stretch/>
        </p:blipFill>
        <p:spPr>
          <a:xfrm>
            <a:off x="6348048" y="1347303"/>
            <a:ext cx="308100" cy="33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1" name="Google Shape;111;p18"/>
          <p:cNvSpPr/>
          <p:nvPr/>
        </p:nvSpPr>
        <p:spPr>
          <a:xfrm>
            <a:off x="6272448" y="1315056"/>
            <a:ext cx="459300" cy="419700"/>
          </a:xfrm>
          <a:prstGeom prst="ellipse">
            <a:avLst/>
          </a:prstGeom>
          <a:noFill/>
          <a:ln cap="flat" cmpd="sng" w="9525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6268348" y="2892081"/>
            <a:ext cx="459300" cy="419700"/>
          </a:xfrm>
          <a:prstGeom prst="ellipse">
            <a:avLst/>
          </a:prstGeom>
          <a:noFill/>
          <a:ln cap="flat" cmpd="sng" w="9525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8" title="ChatGPT Image Apr 7, 2026, 07_52_09 PM.png"/>
          <p:cNvPicPr preferRelativeResize="0"/>
          <p:nvPr/>
        </p:nvPicPr>
        <p:blipFill rotWithShape="1">
          <a:blip r:embed="rId2">
            <a:alphaModFix/>
          </a:blip>
          <a:srcRect b="40372" l="75825" r="8362" t="36078"/>
          <a:stretch/>
        </p:blipFill>
        <p:spPr>
          <a:xfrm>
            <a:off x="6337248" y="2925228"/>
            <a:ext cx="308100" cy="35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4" name="Google Shape;114;p18"/>
          <p:cNvSpPr txBox="1"/>
          <p:nvPr/>
        </p:nvSpPr>
        <p:spPr>
          <a:xfrm>
            <a:off x="5024452" y="3343525"/>
            <a:ext cx="29553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Inference</a:t>
            </a:r>
            <a:endParaRPr b="0" i="0" sz="1500" u="none" cap="none" strike="noStrike">
              <a:solidFill>
                <a:srgbClr val="011B4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5011722" y="3627635"/>
            <a:ext cx="29553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conclusion that explians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What may have happen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Based on observations.</a:t>
            </a:r>
            <a:endParaRPr b="0" i="0" sz="11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6" name="Google Shape;116;p18" title="ChatGPT Image Apr 7, 2026, 10_27_23 PM.png"/>
          <p:cNvPicPr preferRelativeResize="0"/>
          <p:nvPr/>
        </p:nvPicPr>
        <p:blipFill rotWithShape="1">
          <a:blip r:embed="rId3">
            <a:alphaModFix/>
          </a:blip>
          <a:srcRect b="69942" l="8159" r="87545" t="22495"/>
          <a:stretch/>
        </p:blipFill>
        <p:spPr>
          <a:xfrm>
            <a:off x="1449993" y="1160468"/>
            <a:ext cx="392700" cy="3891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7" name="Google Shape;117;p18"/>
          <p:cNvGrpSpPr/>
          <p:nvPr/>
        </p:nvGrpSpPr>
        <p:grpSpPr>
          <a:xfrm>
            <a:off x="5118256" y="1091469"/>
            <a:ext cx="2831323" cy="3431133"/>
            <a:chOff x="3238825" y="1139145"/>
            <a:chExt cx="2812200" cy="3397498"/>
          </a:xfrm>
        </p:grpSpPr>
        <p:sp>
          <p:nvSpPr>
            <p:cNvPr id="118" name="Google Shape;118;p18"/>
            <p:cNvSpPr/>
            <p:nvPr/>
          </p:nvSpPr>
          <p:spPr>
            <a:xfrm>
              <a:off x="3238825" y="1145743"/>
              <a:ext cx="2812200" cy="3390900"/>
            </a:xfrm>
            <a:prstGeom prst="roundRect">
              <a:avLst>
                <a:gd fmla="val 6989" name="adj"/>
              </a:avLst>
            </a:prstGeom>
            <a:solidFill>
              <a:schemeClr val="lt1"/>
            </a:solidFill>
            <a:ln cap="flat" cmpd="sng" w="19050">
              <a:solidFill>
                <a:srgbClr val="26628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8"/>
            <p:cNvSpPr/>
            <p:nvPr/>
          </p:nvSpPr>
          <p:spPr>
            <a:xfrm>
              <a:off x="3238825" y="1139145"/>
              <a:ext cx="2812200" cy="512100"/>
            </a:xfrm>
            <a:prstGeom prst="round2SameRect">
              <a:avLst>
                <a:gd fmla="val 37189" name="adj1"/>
                <a:gd fmla="val 0" name="adj2"/>
              </a:avLst>
            </a:prstGeom>
            <a:solidFill>
              <a:srgbClr val="26628B"/>
            </a:solidFill>
            <a:ln cap="flat" cmpd="sng" w="9525">
              <a:solidFill>
                <a:srgbClr val="26628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0" name="Google Shape;120;p18" title="ChatGPT Image Apr 7, 2026, 10_50_41 PM.png"/>
          <p:cNvPicPr preferRelativeResize="0"/>
          <p:nvPr/>
        </p:nvPicPr>
        <p:blipFill rotWithShape="1">
          <a:blip r:embed="rId4">
            <a:alphaModFix/>
          </a:blip>
          <a:srcRect b="70630" l="37798" r="57746" t="22598"/>
          <a:stretch/>
        </p:blipFill>
        <p:spPr>
          <a:xfrm>
            <a:off x="5506293" y="1169421"/>
            <a:ext cx="381000" cy="385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1" name="Google Shape;121;p18"/>
          <p:cNvSpPr txBox="1"/>
          <p:nvPr/>
        </p:nvSpPr>
        <p:spPr>
          <a:xfrm>
            <a:off x="1201492" y="1737010"/>
            <a:ext cx="2831400" cy="10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statement based only on</a:t>
            </a:r>
            <a:endParaRPr b="0" i="0" sz="13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what is </a:t>
            </a:r>
            <a:r>
              <a:rPr b="1" i="0" lang="en" sz="13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directly noticed</a:t>
            </a:r>
            <a:endParaRPr b="1" i="0" sz="13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through the senses</a:t>
            </a:r>
            <a:endParaRPr b="0" i="0" sz="13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 </a:t>
            </a:r>
            <a:r>
              <a:rPr b="1" i="0" lang="en" sz="13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measured</a:t>
            </a:r>
            <a:r>
              <a:rPr b="0" i="0" lang="en" sz="13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with tools.</a:t>
            </a:r>
            <a:endParaRPr b="0" i="0" sz="13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22" name="Google Shape;122;p18" title="ChatGPT Image Apr 7, 2026, 10_50_41 PM.png"/>
          <p:cNvPicPr preferRelativeResize="0"/>
          <p:nvPr/>
        </p:nvPicPr>
        <p:blipFill rotWithShape="1">
          <a:blip r:embed="rId4">
            <a:alphaModFix/>
          </a:blip>
          <a:srcRect b="22204" l="35015" r="35876" t="39140"/>
          <a:stretch/>
        </p:blipFill>
        <p:spPr>
          <a:xfrm>
            <a:off x="5364648" y="2425722"/>
            <a:ext cx="2361300" cy="2088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3" name="Google Shape;123;p18" title="ChatGPT Image Apr 7, 2026, 10_50_41 PM.png"/>
          <p:cNvPicPr preferRelativeResize="0"/>
          <p:nvPr/>
        </p:nvPicPr>
        <p:blipFill rotWithShape="1">
          <a:blip r:embed="rId4">
            <a:alphaModFix/>
          </a:blip>
          <a:srcRect b="44869" l="17820" r="76842" t="47528"/>
          <a:stretch/>
        </p:blipFill>
        <p:spPr>
          <a:xfrm>
            <a:off x="5689675" y="3651878"/>
            <a:ext cx="515700" cy="489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4" name="Google Shape;124;p18" title="ChatGPT Image Apr 7, 2026, 10_50_41 PM.png"/>
          <p:cNvPicPr preferRelativeResize="0"/>
          <p:nvPr/>
        </p:nvPicPr>
        <p:blipFill rotWithShape="1">
          <a:blip r:embed="rId4">
            <a:alphaModFix/>
          </a:blip>
          <a:srcRect b="44899" l="11827" r="82654" t="47380"/>
          <a:stretch/>
        </p:blipFill>
        <p:spPr>
          <a:xfrm>
            <a:off x="7084868" y="2861669"/>
            <a:ext cx="515700" cy="480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5" name="Google Shape;125;p18" title="ChatGPT Image Apr 7, 2026, 10_50_41 PM.png"/>
          <p:cNvPicPr preferRelativeResize="0"/>
          <p:nvPr/>
        </p:nvPicPr>
        <p:blipFill rotWithShape="1">
          <a:blip r:embed="rId4">
            <a:alphaModFix/>
          </a:blip>
          <a:srcRect b="44899" l="11827" r="82654" t="47380"/>
          <a:stretch/>
        </p:blipFill>
        <p:spPr>
          <a:xfrm>
            <a:off x="2408132" y="2913820"/>
            <a:ext cx="459300" cy="428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6" name="Google Shape;126;p18" title="ChatGPT Image Apr 7, 2026, 10_50_41 PM.png"/>
          <p:cNvPicPr preferRelativeResize="0"/>
          <p:nvPr/>
        </p:nvPicPr>
        <p:blipFill rotWithShape="1">
          <a:blip r:embed="rId4">
            <a:alphaModFix/>
          </a:blip>
          <a:srcRect b="44869" l="17820" r="76842" t="47528"/>
          <a:stretch/>
        </p:blipFill>
        <p:spPr>
          <a:xfrm>
            <a:off x="2921436" y="2909915"/>
            <a:ext cx="459300" cy="436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7" name="Google Shape;127;p18" title="ChatGPT Image Apr 7, 2026, 10_50_41 PM.png"/>
          <p:cNvPicPr preferRelativeResize="0"/>
          <p:nvPr/>
        </p:nvPicPr>
        <p:blipFill rotWithShape="1">
          <a:blip r:embed="rId4">
            <a:alphaModFix/>
          </a:blip>
          <a:srcRect b="44791" l="23833" r="70648" t="47488"/>
          <a:stretch/>
        </p:blipFill>
        <p:spPr>
          <a:xfrm>
            <a:off x="3449801" y="2913820"/>
            <a:ext cx="459300" cy="428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8" name="Google Shape;128;p18" title="ChatGPT Image Apr 7, 2026, 10_50_41 PM.png"/>
          <p:cNvPicPr preferRelativeResize="0"/>
          <p:nvPr/>
        </p:nvPicPr>
        <p:blipFill rotWithShape="1">
          <a:blip r:embed="rId4">
            <a:alphaModFix/>
          </a:blip>
          <a:srcRect b="44821" l="5785" r="88696" t="47457"/>
          <a:stretch/>
        </p:blipFill>
        <p:spPr>
          <a:xfrm>
            <a:off x="1884041" y="2913820"/>
            <a:ext cx="459300" cy="428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29" name="Google Shape;129;p18" title="ChatGPT Image Apr 7, 2026, 10_50_41 PM.png"/>
          <p:cNvPicPr preferRelativeResize="0"/>
          <p:nvPr/>
        </p:nvPicPr>
        <p:blipFill rotWithShape="1">
          <a:blip r:embed="rId4">
            <a:alphaModFix/>
          </a:blip>
          <a:srcRect b="51624" l="46837" r="47645" t="40654"/>
          <a:stretch/>
        </p:blipFill>
        <p:spPr>
          <a:xfrm>
            <a:off x="1359951" y="2913820"/>
            <a:ext cx="459300" cy="428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0" name="Google Shape;130;p18"/>
          <p:cNvSpPr/>
          <p:nvPr/>
        </p:nvSpPr>
        <p:spPr>
          <a:xfrm>
            <a:off x="1359941" y="3859710"/>
            <a:ext cx="2549100" cy="639300"/>
          </a:xfrm>
          <a:prstGeom prst="roundRect">
            <a:avLst>
              <a:gd fmla="val 14910" name="adj"/>
            </a:avLst>
          </a:prstGeom>
          <a:solidFill>
            <a:srgbClr val="AFC9D6">
              <a:alpha val="5372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1371941" y="3869090"/>
            <a:ext cx="25491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Example: </a:t>
            </a:r>
            <a:r>
              <a:rPr b="0" i="0" lang="en" sz="12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student sees</a:t>
            </a:r>
            <a:endParaRPr b="0" i="0" sz="12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droplets on the leaf.</a:t>
            </a:r>
            <a:endParaRPr b="0" i="0" sz="12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5129598" y="1732040"/>
            <a:ext cx="28314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 gather evidence using</a:t>
            </a:r>
            <a:endParaRPr b="0" i="0" sz="13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our senses:</a:t>
            </a:r>
            <a:endParaRPr b="1" i="0" sz="13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1164248" y="3278700"/>
            <a:ext cx="84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Sight</a:t>
            </a:r>
            <a:endParaRPr b="0" i="0" sz="10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1691748" y="3279204"/>
            <a:ext cx="84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Hearing</a:t>
            </a:r>
            <a:endParaRPr b="0" i="0" sz="10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2212573" y="3278694"/>
            <a:ext cx="84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Touch</a:t>
            </a:r>
            <a:endParaRPr b="0" i="0" sz="10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2724465" y="3279204"/>
            <a:ext cx="84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Smell</a:t>
            </a:r>
            <a:endParaRPr b="0" i="0" sz="10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3259336" y="3276832"/>
            <a:ext cx="84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Taste</a:t>
            </a:r>
            <a:endParaRPr b="0" i="0" sz="10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1869296" y="1091963"/>
            <a:ext cx="19737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Observation</a:t>
            </a:r>
            <a:endParaRPr b="0" i="0" sz="2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5912310" y="1106383"/>
            <a:ext cx="19737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Evidence</a:t>
            </a:r>
            <a:endParaRPr b="0" i="0" sz="2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0" name="Google Shape;140;p18"/>
          <p:cNvSpPr txBox="1"/>
          <p:nvPr/>
        </p:nvSpPr>
        <p:spPr>
          <a:xfrm>
            <a:off x="3928650" y="2055400"/>
            <a:ext cx="1286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" sz="7200" u="none" cap="none" strike="noStrike">
                <a:solidFill>
                  <a:srgbClr val="012458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=</a:t>
            </a:r>
            <a:endParaRPr b="0" i="0" sz="7200" u="none" cap="none" strike="noStrike">
              <a:solidFill>
                <a:srgbClr val="012458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" name="Google Shape;143;p19"/>
          <p:cNvSpPr/>
          <p:nvPr/>
        </p:nvSpPr>
        <p:spPr>
          <a:xfrm>
            <a:off x="5912892" y="1723328"/>
            <a:ext cx="2484600" cy="2352600"/>
          </a:xfrm>
          <a:prstGeom prst="ellipse">
            <a:avLst/>
          </a:prstGeom>
          <a:solidFill>
            <a:srgbClr val="6ACCA3">
              <a:alpha val="53333"/>
            </a:srgbClr>
          </a:solidFill>
          <a:ln cap="flat" cmpd="sng" w="19050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75" lIns="100175" spcFirstLastPara="1" rIns="100175" wrap="square" tIns="1001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4"/>
              <a:buFont typeface="Arial"/>
              <a:buNone/>
            </a:pPr>
            <a:r>
              <a:t/>
            </a:r>
            <a:endParaRPr b="0" i="0" sz="153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4684540" y="1723328"/>
            <a:ext cx="2484600" cy="2352600"/>
          </a:xfrm>
          <a:prstGeom prst="ellipse">
            <a:avLst/>
          </a:prstGeom>
          <a:solidFill>
            <a:srgbClr val="0097A7">
              <a:alpha val="22745"/>
            </a:srgbClr>
          </a:solidFill>
          <a:ln cap="flat" cmpd="sng" w="19050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0175" lIns="100175" spcFirstLastPara="1" rIns="100175" wrap="square" tIns="1001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4"/>
              <a:buFont typeface="Arial"/>
              <a:buNone/>
            </a:pPr>
            <a:r>
              <a:t/>
            </a:r>
            <a:endParaRPr b="0" i="0" sz="153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240178" y="599496"/>
            <a:ext cx="5566500" cy="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83B6D"/>
                </a:solidFill>
                <a:latin typeface="Montserrat"/>
                <a:ea typeface="Montserrat"/>
                <a:cs typeface="Montserrat"/>
                <a:sym typeface="Montserrat"/>
              </a:rPr>
              <a:t>Using evidence to build scientific thinking</a:t>
            </a:r>
            <a:endParaRPr b="0" i="0" sz="2000" u="none" cap="none" strike="noStrike">
              <a:solidFill>
                <a:srgbClr val="183B6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83B6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235641" y="116733"/>
            <a:ext cx="67368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183B6D"/>
                </a:solidFill>
                <a:latin typeface="Lato Black"/>
                <a:ea typeface="Lato Black"/>
                <a:cs typeface="Lato Black"/>
                <a:sym typeface="Lato Black"/>
              </a:rPr>
              <a:t>Comparing What We See</a:t>
            </a:r>
            <a:endParaRPr b="0" i="0" sz="3200" u="none" cap="none" strike="noStrike">
              <a:solidFill>
                <a:srgbClr val="183B6D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147" name="Google Shape;147;p19"/>
          <p:cNvCxnSpPr/>
          <p:nvPr/>
        </p:nvCxnSpPr>
        <p:spPr>
          <a:xfrm flipH="1" rot="10800000">
            <a:off x="327089" y="976860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8" name="Google Shape;148;p19"/>
          <p:cNvSpPr txBox="1"/>
          <p:nvPr/>
        </p:nvSpPr>
        <p:spPr>
          <a:xfrm>
            <a:off x="568475" y="1745118"/>
            <a:ext cx="4365300" cy="14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Observations are </a:t>
            </a:r>
            <a:r>
              <a:rPr b="0" i="0" lang="en" sz="1800" u="none" cap="none" strike="noStrike">
                <a:solidFill>
                  <a:srgbClr val="0097A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evidence</a:t>
            </a:r>
            <a:endParaRPr b="0" i="0" sz="1800" u="none" cap="none" strike="noStrike">
              <a:solidFill>
                <a:srgbClr val="0097A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we use to make conclusions.</a:t>
            </a:r>
            <a:endParaRPr b="0" i="0" sz="18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Inferences are conclusions we</a:t>
            </a:r>
            <a:endParaRPr b="0" i="0" sz="18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build from that evidence.</a:t>
            </a:r>
            <a:endParaRPr b="1" i="0" sz="18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4184138" y="2182739"/>
            <a:ext cx="2387100" cy="16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evidence</a:t>
            </a:r>
            <a:endParaRPr b="0" i="0" sz="1400" u="none" cap="none" strike="noStrike">
              <a:solidFill>
                <a:srgbClr val="011B4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directly</a:t>
            </a:r>
            <a:endParaRPr b="0" i="0" sz="14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noticed</a:t>
            </a:r>
            <a:endParaRPr b="0" i="0" sz="14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seen, heard,</a:t>
            </a:r>
            <a:endParaRPr b="0" i="0" sz="14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measured</a:t>
            </a:r>
            <a:endParaRPr b="0" i="0" sz="14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6438712" y="2262427"/>
            <a:ext cx="2615400" cy="14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2450" lIns="102450" spcFirstLastPara="1" rIns="102450" wrap="square" tIns="10245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0" i="0" lang="en" sz="1443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Reasoned</a:t>
            </a:r>
            <a:endParaRPr b="0" i="0" sz="1443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0" i="0" lang="en" sz="1443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explanation</a:t>
            </a:r>
            <a:endParaRPr b="0" i="0" sz="1443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0" i="0" lang="en" sz="1443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built from</a:t>
            </a:r>
            <a:endParaRPr b="0" i="0" sz="1443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3"/>
              <a:buFont typeface="Arial"/>
              <a:buNone/>
            </a:pPr>
            <a:r>
              <a:rPr b="1" i="0" lang="en" sz="1443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evidence</a:t>
            </a:r>
            <a:r>
              <a:rPr b="0" i="0" lang="en" sz="1443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0" i="0" sz="1443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"/>
              <a:buFont typeface="Arial"/>
              <a:buNone/>
            </a:pPr>
            <a:r>
              <a:t/>
            </a:r>
            <a:endParaRPr b="0" i="0" sz="1643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5358490" y="2197315"/>
            <a:ext cx="23871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Evidence</a:t>
            </a:r>
            <a:endParaRPr b="0" i="0" sz="1400" u="none" cap="none" strike="noStrike">
              <a:solidFill>
                <a:srgbClr val="011B4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helps  </a:t>
            </a:r>
            <a:endParaRPr b="0" i="0" sz="14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form</a:t>
            </a:r>
            <a:endParaRPr b="0" i="0" sz="14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explanations</a:t>
            </a:r>
            <a:endParaRPr b="0" i="0" sz="14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4134194" y="1379901"/>
            <a:ext cx="23871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Observation</a:t>
            </a:r>
            <a:endParaRPr b="0" i="0" sz="1400" u="none" cap="none" strike="noStrike">
              <a:solidFill>
                <a:srgbClr val="011B4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6438697" y="1382764"/>
            <a:ext cx="23871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11B4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Inference</a:t>
            </a:r>
            <a:endParaRPr b="0" i="0" sz="1400" u="none" cap="none" strike="noStrike">
              <a:solidFill>
                <a:srgbClr val="011B4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56" name="Google Shape;156;p20"/>
          <p:cNvGrpSpPr/>
          <p:nvPr/>
        </p:nvGrpSpPr>
        <p:grpSpPr>
          <a:xfrm>
            <a:off x="262942" y="1086085"/>
            <a:ext cx="2831323" cy="3431133"/>
            <a:chOff x="3238825" y="1139145"/>
            <a:chExt cx="2812200" cy="3397498"/>
          </a:xfrm>
        </p:grpSpPr>
        <p:sp>
          <p:nvSpPr>
            <p:cNvPr id="157" name="Google Shape;157;p20"/>
            <p:cNvSpPr/>
            <p:nvPr/>
          </p:nvSpPr>
          <p:spPr>
            <a:xfrm>
              <a:off x="3238825" y="1145743"/>
              <a:ext cx="2812200" cy="3390900"/>
            </a:xfrm>
            <a:prstGeom prst="roundRect">
              <a:avLst>
                <a:gd fmla="val 6989" name="adj"/>
              </a:avLst>
            </a:prstGeom>
            <a:solidFill>
              <a:schemeClr val="lt1"/>
            </a:solidFill>
            <a:ln cap="flat" cmpd="sng" w="19050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0"/>
            <p:cNvSpPr/>
            <p:nvPr/>
          </p:nvSpPr>
          <p:spPr>
            <a:xfrm>
              <a:off x="3238825" y="1139145"/>
              <a:ext cx="2812200" cy="512100"/>
            </a:xfrm>
            <a:prstGeom prst="round2SameRect">
              <a:avLst>
                <a:gd fmla="val 37189" name="adj1"/>
                <a:gd fmla="val 0" name="adj2"/>
              </a:avLst>
            </a:prstGeom>
            <a:solidFill>
              <a:srgbClr val="011B42"/>
            </a:solidFill>
            <a:ln cap="flat" cmpd="sng" w="9525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9" name="Google Shape;159;p20"/>
          <p:cNvGrpSpPr/>
          <p:nvPr/>
        </p:nvGrpSpPr>
        <p:grpSpPr>
          <a:xfrm>
            <a:off x="6049717" y="1091027"/>
            <a:ext cx="2831323" cy="3431133"/>
            <a:chOff x="3238825" y="1139145"/>
            <a:chExt cx="2812200" cy="3397498"/>
          </a:xfrm>
        </p:grpSpPr>
        <p:sp>
          <p:nvSpPr>
            <p:cNvPr id="160" name="Google Shape;160;p20"/>
            <p:cNvSpPr/>
            <p:nvPr/>
          </p:nvSpPr>
          <p:spPr>
            <a:xfrm>
              <a:off x="3238825" y="1145743"/>
              <a:ext cx="2812200" cy="3390900"/>
            </a:xfrm>
            <a:prstGeom prst="roundRect">
              <a:avLst>
                <a:gd fmla="val 6989" name="adj"/>
              </a:avLst>
            </a:prstGeom>
            <a:solidFill>
              <a:schemeClr val="lt1"/>
            </a:solidFill>
            <a:ln cap="flat" cmpd="sng" w="19050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0"/>
            <p:cNvSpPr/>
            <p:nvPr/>
          </p:nvSpPr>
          <p:spPr>
            <a:xfrm>
              <a:off x="3238825" y="1139145"/>
              <a:ext cx="2812200" cy="512100"/>
            </a:xfrm>
            <a:prstGeom prst="round2SameRect">
              <a:avLst>
                <a:gd fmla="val 37189" name="adj1"/>
                <a:gd fmla="val 0" name="adj2"/>
              </a:avLst>
            </a:prstGeom>
            <a:solidFill>
              <a:srgbClr val="011B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2" name="Google Shape;162;p20"/>
          <p:cNvSpPr/>
          <p:nvPr/>
        </p:nvSpPr>
        <p:spPr>
          <a:xfrm>
            <a:off x="3390250" y="1139725"/>
            <a:ext cx="2361300" cy="3343800"/>
          </a:xfrm>
          <a:prstGeom prst="roundRect">
            <a:avLst>
              <a:gd fmla="val 6012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1194065" y="107339"/>
            <a:ext cx="67368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012458"/>
                </a:solidFill>
                <a:latin typeface="Lato Black"/>
                <a:ea typeface="Lato Black"/>
                <a:cs typeface="Lato Black"/>
                <a:sym typeface="Lato Black"/>
              </a:rPr>
              <a:t>Observation vs. Inference</a:t>
            </a:r>
            <a:endParaRPr b="0" i="0" sz="3200" u="none" cap="none" strike="noStrike">
              <a:solidFill>
                <a:srgbClr val="012458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1788759" y="584619"/>
            <a:ext cx="55665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83B6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Drag each sentence into the correct columns</a:t>
            </a:r>
            <a:endParaRPr b="0" i="0" sz="2000" u="none" cap="none" strike="noStrike">
              <a:solidFill>
                <a:srgbClr val="183B6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65" name="Google Shape;165;p20"/>
          <p:cNvCxnSpPr/>
          <p:nvPr/>
        </p:nvCxnSpPr>
        <p:spPr>
          <a:xfrm flipH="1" rot="10800000">
            <a:off x="327089" y="976860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66" name="Google Shape;166;p20" title="ChatGPT Image Apr 7, 2026, 10_27_23 PM.png"/>
          <p:cNvPicPr preferRelativeResize="0"/>
          <p:nvPr/>
        </p:nvPicPr>
        <p:blipFill rotWithShape="1">
          <a:blip r:embed="rId2">
            <a:alphaModFix/>
          </a:blip>
          <a:srcRect b="69942" l="8159" r="87545" t="22495"/>
          <a:stretch/>
        </p:blipFill>
        <p:spPr>
          <a:xfrm>
            <a:off x="534151" y="1156954"/>
            <a:ext cx="392700" cy="389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7" name="Google Shape;167;p20"/>
          <p:cNvSpPr txBox="1"/>
          <p:nvPr/>
        </p:nvSpPr>
        <p:spPr>
          <a:xfrm>
            <a:off x="953455" y="1088449"/>
            <a:ext cx="19737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Observation</a:t>
            </a:r>
            <a:endParaRPr b="0" i="0" sz="2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68" name="Google Shape;168;p20"/>
          <p:cNvSpPr/>
          <p:nvPr/>
        </p:nvSpPr>
        <p:spPr>
          <a:xfrm>
            <a:off x="6629811" y="1133185"/>
            <a:ext cx="428400" cy="406200"/>
          </a:xfrm>
          <a:prstGeom prst="ellipse">
            <a:avLst/>
          </a:prstGeom>
          <a:solidFill>
            <a:schemeClr val="lt1"/>
          </a:solidFill>
          <a:ln cap="flat" cmpd="sng" w="9650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2050" lIns="92050" spcFirstLastPara="1" rIns="92050" wrap="square" tIns="92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0"/>
              <a:buFont typeface="Arial"/>
              <a:buNone/>
            </a:pPr>
            <a:r>
              <a:t/>
            </a:r>
            <a:endParaRPr b="0" i="0" sz="15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20" title="ChatGPT Image Apr 7, 2026, 07_52_09 PM.png"/>
          <p:cNvPicPr preferRelativeResize="0"/>
          <p:nvPr/>
        </p:nvPicPr>
        <p:blipFill rotWithShape="1">
          <a:blip r:embed="rId3">
            <a:alphaModFix/>
          </a:blip>
          <a:srcRect b="40549" l="75825" r="8469" t="37339"/>
          <a:stretch/>
        </p:blipFill>
        <p:spPr>
          <a:xfrm>
            <a:off x="6688911" y="1167685"/>
            <a:ext cx="308100" cy="33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70" name="Google Shape;170;p20"/>
          <p:cNvSpPr txBox="1"/>
          <p:nvPr/>
        </p:nvSpPr>
        <p:spPr>
          <a:xfrm>
            <a:off x="7082330" y="1095530"/>
            <a:ext cx="19737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Inference</a:t>
            </a:r>
            <a:endParaRPr b="0" i="0" sz="2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3" name="Google Shape;173;p21"/>
          <p:cNvSpPr txBox="1"/>
          <p:nvPr/>
        </p:nvSpPr>
        <p:spPr>
          <a:xfrm>
            <a:off x="327100" y="127025"/>
            <a:ext cx="87180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012458"/>
                </a:solidFill>
                <a:latin typeface="Lato Black"/>
                <a:ea typeface="Lato Black"/>
                <a:cs typeface="Lato Black"/>
                <a:sym typeface="Lato Black"/>
              </a:rPr>
              <a:t>Write down as many observations as you can </a:t>
            </a:r>
            <a:endParaRPr b="0" i="0" sz="3200" u="none" cap="none" strike="noStrike">
              <a:solidFill>
                <a:srgbClr val="012458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174" name="Google Shape;174;p21"/>
          <p:cNvCxnSpPr/>
          <p:nvPr/>
        </p:nvCxnSpPr>
        <p:spPr>
          <a:xfrm flipH="1" rot="10800000">
            <a:off x="327089" y="738735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75" name="Google Shape;175;p21" title="pexels-tom-briskey-99375926-12318345.jpg"/>
          <p:cNvPicPr preferRelativeResize="0"/>
          <p:nvPr/>
        </p:nvPicPr>
        <p:blipFill rotWithShape="1">
          <a:blip r:embed="rId2">
            <a:alphaModFix/>
          </a:blip>
          <a:srcRect b="24029" l="-50" r="0" t="43590"/>
          <a:stretch/>
        </p:blipFill>
        <p:spPr>
          <a:xfrm>
            <a:off x="437250" y="920525"/>
            <a:ext cx="8265900" cy="3567000"/>
          </a:xfrm>
          <a:prstGeom prst="roundRect">
            <a:avLst>
              <a:gd fmla="val 6129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p22"/>
          <p:cNvSpPr txBox="1"/>
          <p:nvPr/>
        </p:nvSpPr>
        <p:spPr>
          <a:xfrm>
            <a:off x="0" y="127025"/>
            <a:ext cx="91440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012458"/>
                </a:solidFill>
                <a:latin typeface="Lato Black"/>
                <a:ea typeface="Lato Black"/>
                <a:cs typeface="Lato Black"/>
                <a:sym typeface="Lato Black"/>
              </a:rPr>
              <a:t>Write down inferences about your observations </a:t>
            </a:r>
            <a:endParaRPr b="0" i="0" sz="3200" u="none" cap="none" strike="noStrike">
              <a:solidFill>
                <a:srgbClr val="012458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179" name="Google Shape;179;p22"/>
          <p:cNvCxnSpPr/>
          <p:nvPr/>
        </p:nvCxnSpPr>
        <p:spPr>
          <a:xfrm flipH="1" rot="10800000">
            <a:off x="327089" y="738735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0" name="Google Shape;180;p22" title="pexels-tom-briskey-99375926-12318345.jpg"/>
          <p:cNvPicPr preferRelativeResize="0"/>
          <p:nvPr/>
        </p:nvPicPr>
        <p:blipFill rotWithShape="1">
          <a:blip r:embed="rId2">
            <a:alphaModFix/>
          </a:blip>
          <a:srcRect b="24029" l="-50" r="0" t="43590"/>
          <a:stretch/>
        </p:blipFill>
        <p:spPr>
          <a:xfrm>
            <a:off x="437250" y="920525"/>
            <a:ext cx="8265900" cy="3567000"/>
          </a:xfrm>
          <a:prstGeom prst="roundRect">
            <a:avLst>
              <a:gd fmla="val 6129" name="adj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/>
          <p:nvPr/>
        </p:nvSpPr>
        <p:spPr>
          <a:xfrm>
            <a:off x="665660" y="1221319"/>
            <a:ext cx="3863700" cy="3315300"/>
          </a:xfrm>
          <a:prstGeom prst="roundRect">
            <a:avLst>
              <a:gd fmla="val 6989" name="adj"/>
            </a:avLst>
          </a:prstGeom>
          <a:solidFill>
            <a:schemeClr val="lt1"/>
          </a:solidFill>
          <a:ln cap="flat" cmpd="sng" w="19050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3"/>
          <p:cNvSpPr/>
          <p:nvPr/>
        </p:nvSpPr>
        <p:spPr>
          <a:xfrm>
            <a:off x="671785" y="1107319"/>
            <a:ext cx="3863700" cy="858300"/>
          </a:xfrm>
          <a:prstGeom prst="round2SameRect">
            <a:avLst>
              <a:gd fmla="val 22612" name="adj1"/>
              <a:gd fmla="val 0" name="adj2"/>
            </a:avLst>
          </a:prstGeom>
          <a:solidFill>
            <a:srgbClr val="26628B"/>
          </a:solidFill>
          <a:ln cap="flat" cmpd="sng" w="9525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3"/>
          <p:cNvSpPr/>
          <p:nvPr/>
        </p:nvSpPr>
        <p:spPr>
          <a:xfrm>
            <a:off x="4745884" y="1112019"/>
            <a:ext cx="3863700" cy="3424500"/>
          </a:xfrm>
          <a:prstGeom prst="roundRect">
            <a:avLst>
              <a:gd fmla="val 6989" name="adj"/>
            </a:avLst>
          </a:prstGeom>
          <a:solidFill>
            <a:schemeClr val="lt1"/>
          </a:solidFill>
          <a:ln cap="flat" cmpd="sng" w="19050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3"/>
          <p:cNvSpPr/>
          <p:nvPr/>
        </p:nvSpPr>
        <p:spPr>
          <a:xfrm>
            <a:off x="4745885" y="1107319"/>
            <a:ext cx="3863700" cy="858300"/>
          </a:xfrm>
          <a:prstGeom prst="round2SameRect">
            <a:avLst>
              <a:gd fmla="val 22612" name="adj1"/>
              <a:gd fmla="val 0" name="adj2"/>
            </a:avLst>
          </a:prstGeom>
          <a:solidFill>
            <a:srgbClr val="26628B"/>
          </a:solidFill>
          <a:ln cap="flat" cmpd="sng" w="9525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6072025" y="1107324"/>
            <a:ext cx="4032000" cy="10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Think about </a:t>
            </a:r>
            <a:endParaRPr b="1" i="0" sz="19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your thinking</a:t>
            </a:r>
            <a:endParaRPr b="0" i="0" sz="17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7" name="Google Shape;187;p23"/>
          <p:cNvSpPr/>
          <p:nvPr/>
        </p:nvSpPr>
        <p:spPr>
          <a:xfrm>
            <a:off x="785762" y="4077036"/>
            <a:ext cx="3630000" cy="339000"/>
          </a:xfrm>
          <a:prstGeom prst="roundRect">
            <a:avLst>
              <a:gd fmla="val 14910" name="adj"/>
            </a:avLst>
          </a:prstGeom>
          <a:solidFill>
            <a:srgbClr val="0097A7">
              <a:alpha val="22745"/>
            </a:srgbClr>
          </a:solidFill>
          <a:ln>
            <a:noFill/>
          </a:ln>
        </p:spPr>
        <p:txBody>
          <a:bodyPr anchorCtr="0" anchor="ctr" bIns="66775" lIns="66775" spcFirstLastPara="1" rIns="66775" wrap="square" tIns="667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3"/>
              <a:buFont typeface="Arial"/>
              <a:buNone/>
            </a:pPr>
            <a:r>
              <a:t/>
            </a:r>
            <a:endParaRPr b="0" i="0" sz="10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3"/>
          <p:cNvSpPr txBox="1"/>
          <p:nvPr/>
        </p:nvSpPr>
        <p:spPr>
          <a:xfrm>
            <a:off x="514459" y="4043523"/>
            <a:ext cx="4166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rgbClr val="012458"/>
                </a:solidFill>
                <a:latin typeface="Montserrat"/>
                <a:ea typeface="Montserrat"/>
                <a:cs typeface="Montserrat"/>
                <a:sym typeface="Montserrat"/>
              </a:rPr>
              <a:t>Only write what you directly notice first</a:t>
            </a:r>
            <a:endParaRPr b="0" i="0" sz="900" u="none" cap="none" strike="noStrike">
              <a:solidFill>
                <a:srgbClr val="0124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3"/>
          <p:cNvSpPr txBox="1"/>
          <p:nvPr/>
        </p:nvSpPr>
        <p:spPr>
          <a:xfrm>
            <a:off x="1400487" y="2032423"/>
            <a:ext cx="3135000" cy="20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Choose a nearby place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Observe using your senses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Record 5 observations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Record 5 inferences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0" name="Google Shape;19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1" name="Google Shape;191;p23"/>
          <p:cNvSpPr txBox="1"/>
          <p:nvPr/>
        </p:nvSpPr>
        <p:spPr>
          <a:xfrm>
            <a:off x="1203591" y="116733"/>
            <a:ext cx="67368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183B6D"/>
                </a:solidFill>
                <a:latin typeface="Lato Black"/>
                <a:ea typeface="Lato Black"/>
                <a:cs typeface="Lato Black"/>
                <a:sym typeface="Lato Black"/>
              </a:rPr>
              <a:t>Observation Challenge</a:t>
            </a:r>
            <a:endParaRPr b="0" i="0" sz="3200" u="none" cap="none" strike="noStrike">
              <a:solidFill>
                <a:srgbClr val="183B6D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92" name="Google Shape;192;p23"/>
          <p:cNvSpPr txBox="1"/>
          <p:nvPr/>
        </p:nvSpPr>
        <p:spPr>
          <a:xfrm>
            <a:off x="1473749" y="574550"/>
            <a:ext cx="61965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83B6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 the real world</a:t>
            </a:r>
            <a:endParaRPr b="0" i="0" sz="2000" u="none" cap="none" strike="noStrike">
              <a:solidFill>
                <a:srgbClr val="183B6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93" name="Google Shape;193;p23"/>
          <p:cNvCxnSpPr/>
          <p:nvPr/>
        </p:nvCxnSpPr>
        <p:spPr>
          <a:xfrm flipH="1" rot="10800000">
            <a:off x="327089" y="976860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4" name="Google Shape;194;p23"/>
          <p:cNvSpPr/>
          <p:nvPr/>
        </p:nvSpPr>
        <p:spPr>
          <a:xfrm>
            <a:off x="913938" y="1024068"/>
            <a:ext cx="909000" cy="858300"/>
          </a:xfrm>
          <a:prstGeom prst="ellipse">
            <a:avLst/>
          </a:prstGeom>
          <a:solidFill>
            <a:srgbClr val="EDF3F7"/>
          </a:solidFill>
          <a:ln cap="flat" cmpd="sng" w="24025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  <a:effectLst>
            <a:outerShdw blurRad="185738" rotWithShape="0" algn="bl" dir="8580000" dist="114300">
              <a:schemeClr val="dk1">
                <a:alpha val="50196"/>
              </a:schemeClr>
            </a:outerShdw>
          </a:effectLst>
        </p:spPr>
        <p:txBody>
          <a:bodyPr anchorCtr="0" anchor="ctr" bIns="26275" lIns="26275" spcFirstLastPara="1" rIns="26275" wrap="square" tIns="26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3"/>
              <a:buFont typeface="Arial"/>
              <a:buNone/>
            </a:pPr>
            <a:r>
              <a:t/>
            </a:r>
            <a:endParaRPr b="0" i="0" sz="40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3" title="ChatGPT Image Apr 8, 2026, 11_44_45 AM.png"/>
          <p:cNvPicPr preferRelativeResize="0"/>
          <p:nvPr/>
        </p:nvPicPr>
        <p:blipFill rotWithShape="1">
          <a:blip r:embed="rId2">
            <a:alphaModFix/>
          </a:blip>
          <a:srcRect b="22682" l="30016" r="28272" t="17769"/>
          <a:stretch/>
        </p:blipFill>
        <p:spPr>
          <a:xfrm>
            <a:off x="1006543" y="1108938"/>
            <a:ext cx="723900" cy="688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6" name="Google Shape;196;p23"/>
          <p:cNvSpPr txBox="1"/>
          <p:nvPr/>
        </p:nvSpPr>
        <p:spPr>
          <a:xfrm>
            <a:off x="2070441" y="1261081"/>
            <a:ext cx="242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Your Task</a:t>
            </a:r>
            <a:endParaRPr b="0" i="0" sz="16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97" name="Google Shape;197;p23"/>
          <p:cNvCxnSpPr/>
          <p:nvPr/>
        </p:nvCxnSpPr>
        <p:spPr>
          <a:xfrm flipH="1" rot="10800000">
            <a:off x="1138325" y="2477696"/>
            <a:ext cx="2986800" cy="900"/>
          </a:xfrm>
          <a:prstGeom prst="straightConnector1">
            <a:avLst/>
          </a:prstGeom>
          <a:noFill/>
          <a:ln cap="flat" cmpd="sng" w="19050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8" name="Google Shape;198;p23"/>
          <p:cNvCxnSpPr/>
          <p:nvPr/>
        </p:nvCxnSpPr>
        <p:spPr>
          <a:xfrm flipH="1" rot="10800000">
            <a:off x="1138325" y="3044721"/>
            <a:ext cx="2986800" cy="900"/>
          </a:xfrm>
          <a:prstGeom prst="straightConnector1">
            <a:avLst/>
          </a:prstGeom>
          <a:noFill/>
          <a:ln cap="flat" cmpd="sng" w="19050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9" name="Google Shape;199;p23"/>
          <p:cNvCxnSpPr/>
          <p:nvPr/>
        </p:nvCxnSpPr>
        <p:spPr>
          <a:xfrm flipH="1" rot="10800000">
            <a:off x="1138325" y="3573709"/>
            <a:ext cx="2986800" cy="900"/>
          </a:xfrm>
          <a:prstGeom prst="straightConnector1">
            <a:avLst/>
          </a:prstGeom>
          <a:noFill/>
          <a:ln cap="flat" cmpd="sng" w="19050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00" name="Google Shape;200;p23" title="ChatGPT Image Apr 8, 2026, 02_30_06 PM.png"/>
          <p:cNvPicPr preferRelativeResize="0"/>
          <p:nvPr/>
        </p:nvPicPr>
        <p:blipFill rotWithShape="1">
          <a:blip r:embed="rId3">
            <a:alphaModFix/>
          </a:blip>
          <a:srcRect b="37785" l="7338" r="90083" t="58494"/>
          <a:stretch/>
        </p:blipFill>
        <p:spPr>
          <a:xfrm>
            <a:off x="1138337" y="2104667"/>
            <a:ext cx="273600" cy="263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1" name="Google Shape;201;p23" title="ChatGPT Image Apr 8, 2026, 02_30_06 PM.png"/>
          <p:cNvPicPr preferRelativeResize="0"/>
          <p:nvPr/>
        </p:nvPicPr>
        <p:blipFill rotWithShape="1">
          <a:blip r:embed="rId3">
            <a:alphaModFix/>
          </a:blip>
          <a:srcRect b="37785" l="7338" r="90083" t="58494"/>
          <a:stretch/>
        </p:blipFill>
        <p:spPr>
          <a:xfrm>
            <a:off x="1138337" y="2629954"/>
            <a:ext cx="273600" cy="263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2" name="Google Shape;202;p23" title="ChatGPT Image Apr 8, 2026, 02_30_06 PM.png"/>
          <p:cNvPicPr preferRelativeResize="0"/>
          <p:nvPr/>
        </p:nvPicPr>
        <p:blipFill rotWithShape="1">
          <a:blip r:embed="rId3">
            <a:alphaModFix/>
          </a:blip>
          <a:srcRect b="37785" l="7338" r="90083" t="58494"/>
          <a:stretch/>
        </p:blipFill>
        <p:spPr>
          <a:xfrm>
            <a:off x="1138337" y="3177967"/>
            <a:ext cx="273600" cy="263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3" name="Google Shape;203;p23" title="ChatGPT Image Apr 8, 2026, 02_30_06 PM.png"/>
          <p:cNvPicPr preferRelativeResize="0"/>
          <p:nvPr/>
        </p:nvPicPr>
        <p:blipFill rotWithShape="1">
          <a:blip r:embed="rId3">
            <a:alphaModFix/>
          </a:blip>
          <a:srcRect b="37785" l="7338" r="90083" t="58494"/>
          <a:stretch/>
        </p:blipFill>
        <p:spPr>
          <a:xfrm>
            <a:off x="1138337" y="3688337"/>
            <a:ext cx="273600" cy="263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4" name="Google Shape;204;p23" title="ChatGPT Image Apr 8, 2026, 02_30_06 PM.png"/>
          <p:cNvPicPr preferRelativeResize="0"/>
          <p:nvPr/>
        </p:nvPicPr>
        <p:blipFill rotWithShape="1">
          <a:blip r:embed="rId3">
            <a:alphaModFix/>
          </a:blip>
          <a:srcRect b="42726" l="39719" r="54139" t="48480"/>
          <a:stretch/>
        </p:blipFill>
        <p:spPr>
          <a:xfrm>
            <a:off x="4977912" y="2921526"/>
            <a:ext cx="651600" cy="622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5" name="Google Shape;205;p23" title="ChatGPT Image Apr 8, 2026, 02_30_06 PM.png"/>
          <p:cNvPicPr preferRelativeResize="0"/>
          <p:nvPr/>
        </p:nvPicPr>
        <p:blipFill rotWithShape="1">
          <a:blip r:embed="rId3">
            <a:alphaModFix/>
          </a:blip>
          <a:srcRect b="56861" l="39647" r="54211" t="34345"/>
          <a:stretch/>
        </p:blipFill>
        <p:spPr>
          <a:xfrm>
            <a:off x="4977953" y="2104297"/>
            <a:ext cx="651600" cy="6228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6" name="Google Shape;206;p23" title="ChatGPT Image Apr 8, 2026, 02_30_06 PM.png"/>
          <p:cNvPicPr preferRelativeResize="0"/>
          <p:nvPr/>
        </p:nvPicPr>
        <p:blipFill rotWithShape="1">
          <a:blip r:embed="rId3">
            <a:alphaModFix/>
          </a:blip>
          <a:srcRect b="29334" l="39719" r="54139" t="61872"/>
          <a:stretch/>
        </p:blipFill>
        <p:spPr>
          <a:xfrm>
            <a:off x="4977912" y="3738755"/>
            <a:ext cx="651600" cy="622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7" name="Google Shape;207;p23"/>
          <p:cNvSpPr/>
          <p:nvPr/>
        </p:nvSpPr>
        <p:spPr>
          <a:xfrm>
            <a:off x="5024764" y="1023688"/>
            <a:ext cx="881700" cy="858300"/>
          </a:xfrm>
          <a:prstGeom prst="ellipse">
            <a:avLst/>
          </a:prstGeom>
          <a:solidFill>
            <a:srgbClr val="FFFFFF"/>
          </a:solidFill>
          <a:ln cap="flat" cmpd="sng" w="21150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  <a:effectLst>
            <a:outerShdw blurRad="206009" rotWithShape="0" algn="bl" dir="8580000" dist="126774">
              <a:schemeClr val="dk1">
                <a:alpha val="50196"/>
              </a:schemeClr>
            </a:outerShdw>
          </a:effectLst>
        </p:spPr>
        <p:txBody>
          <a:bodyPr anchorCtr="0" anchor="ctr" bIns="36750" lIns="36750" spcFirstLastPara="1" rIns="36750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2"/>
              <a:buFont typeface="Arial"/>
              <a:buNone/>
            </a:pPr>
            <a:r>
              <a:t/>
            </a:r>
            <a:endParaRPr b="0" i="0" sz="56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23" title="ChatGPT Image Apr 5, 2026, 01_36_27 PM.png"/>
          <p:cNvPicPr preferRelativeResize="0"/>
          <p:nvPr/>
        </p:nvPicPr>
        <p:blipFill rotWithShape="1">
          <a:blip r:embed="rId4">
            <a:alphaModFix/>
          </a:blip>
          <a:srcRect b="12279" l="27467" r="28523" t="11693"/>
          <a:stretch/>
        </p:blipFill>
        <p:spPr>
          <a:xfrm>
            <a:off x="5135494" y="1072081"/>
            <a:ext cx="660422" cy="76049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3"/>
          <p:cNvSpPr txBox="1"/>
          <p:nvPr/>
        </p:nvSpPr>
        <p:spPr>
          <a:xfrm>
            <a:off x="5728848" y="2129305"/>
            <a:ext cx="4032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Which sense gave you the 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strongest evidence?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5710610" y="3738359"/>
            <a:ext cx="40320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Which conclusion may 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have been an assumption?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5710613" y="2889448"/>
            <a:ext cx="40320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Which inference felt 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most certain?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12" name="Google Shape;212;p23"/>
          <p:cNvCxnSpPr/>
          <p:nvPr/>
        </p:nvCxnSpPr>
        <p:spPr>
          <a:xfrm>
            <a:off x="5024240" y="2828217"/>
            <a:ext cx="3342300" cy="7800"/>
          </a:xfrm>
          <a:prstGeom prst="straightConnector1">
            <a:avLst/>
          </a:prstGeom>
          <a:noFill/>
          <a:ln cap="flat" cmpd="sng" w="19050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" name="Google Shape;213;p23"/>
          <p:cNvCxnSpPr/>
          <p:nvPr/>
        </p:nvCxnSpPr>
        <p:spPr>
          <a:xfrm>
            <a:off x="5024240" y="3639511"/>
            <a:ext cx="3342300" cy="7800"/>
          </a:xfrm>
          <a:prstGeom prst="straightConnector1">
            <a:avLst/>
          </a:prstGeom>
          <a:noFill/>
          <a:ln cap="flat" cmpd="sng" w="19050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24"/>
          <p:cNvSpPr txBox="1"/>
          <p:nvPr/>
        </p:nvSpPr>
        <p:spPr>
          <a:xfrm>
            <a:off x="1203591" y="116733"/>
            <a:ext cx="67368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183B6D"/>
                </a:solidFill>
                <a:latin typeface="Lato Black"/>
                <a:ea typeface="Lato Black"/>
                <a:cs typeface="Lato Black"/>
                <a:sym typeface="Lato Black"/>
              </a:rPr>
              <a:t>Exit Reflection</a:t>
            </a:r>
            <a:endParaRPr b="0" i="0" sz="3200" u="none" cap="none" strike="noStrike">
              <a:solidFill>
                <a:srgbClr val="183B6D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17" name="Google Shape;217;p24"/>
          <p:cNvSpPr txBox="1"/>
          <p:nvPr/>
        </p:nvSpPr>
        <p:spPr>
          <a:xfrm>
            <a:off x="473250" y="1723795"/>
            <a:ext cx="4365300" cy="16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What is </a:t>
            </a:r>
            <a:r>
              <a:rPr b="1" i="0" lang="en" sz="2200" u="none" cap="none" strike="noStrike">
                <a:solidFill>
                  <a:srgbClr val="26628B"/>
                </a:solidFill>
                <a:latin typeface="Montserrat"/>
                <a:ea typeface="Montserrat"/>
                <a:cs typeface="Montserrat"/>
                <a:sym typeface="Montserrat"/>
              </a:rPr>
              <a:t>one observation</a:t>
            </a:r>
            <a:endParaRPr b="1" i="0" sz="2200" u="none" cap="none" strike="noStrike">
              <a:solidFill>
                <a:srgbClr val="26628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you made today</a:t>
            </a:r>
            <a:endParaRPr b="0" i="0" sz="22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that helped you think</a:t>
            </a:r>
            <a:endParaRPr b="0" i="0" sz="22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like a scientist?</a:t>
            </a:r>
            <a:endParaRPr b="0" i="0" sz="22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8" name="Google Shape;218;p24" title="ChatGPT Image Apr 8, 2026, 12_30_04 PM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471149" y="755975"/>
            <a:ext cx="3878249" cy="3878249"/>
          </a:xfrm>
          <a:prstGeom prst="rect">
            <a:avLst/>
          </a:prstGeom>
          <a:noFill/>
          <a:ln>
            <a:noFill/>
          </a:ln>
          <a:effectLst>
            <a:outerShdw blurRad="257175" rotWithShape="0" algn="bl" dir="7920000" dist="180975">
              <a:srgbClr val="000000">
                <a:alpha val="50196"/>
              </a:srgbClr>
            </a:outerShdw>
          </a:effectLst>
        </p:spPr>
      </p:pic>
      <p:cxnSp>
        <p:nvCxnSpPr>
          <p:cNvPr id="219" name="Google Shape;219;p24"/>
          <p:cNvCxnSpPr/>
          <p:nvPr/>
        </p:nvCxnSpPr>
        <p:spPr>
          <a:xfrm flipH="1" rot="10800000">
            <a:off x="327089" y="738735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>
  <p:cSld name="MAIN_POINT_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22" name="Google Shape;222;p25"/>
          <p:cNvGrpSpPr/>
          <p:nvPr/>
        </p:nvGrpSpPr>
        <p:grpSpPr>
          <a:xfrm>
            <a:off x="262942" y="1086085"/>
            <a:ext cx="2831323" cy="3431133"/>
            <a:chOff x="3238825" y="1139145"/>
            <a:chExt cx="2812200" cy="3397498"/>
          </a:xfrm>
        </p:grpSpPr>
        <p:sp>
          <p:nvSpPr>
            <p:cNvPr id="223" name="Google Shape;223;p25"/>
            <p:cNvSpPr/>
            <p:nvPr/>
          </p:nvSpPr>
          <p:spPr>
            <a:xfrm>
              <a:off x="3238825" y="1145743"/>
              <a:ext cx="2812200" cy="3390900"/>
            </a:xfrm>
            <a:prstGeom prst="roundRect">
              <a:avLst>
                <a:gd fmla="val 6989" name="adj"/>
              </a:avLst>
            </a:prstGeom>
            <a:solidFill>
              <a:schemeClr val="lt1"/>
            </a:solidFill>
            <a:ln cap="flat" cmpd="sng" w="19050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5"/>
            <p:cNvSpPr/>
            <p:nvPr/>
          </p:nvSpPr>
          <p:spPr>
            <a:xfrm>
              <a:off x="3238825" y="1139145"/>
              <a:ext cx="2812200" cy="512100"/>
            </a:xfrm>
            <a:prstGeom prst="round2SameRect">
              <a:avLst>
                <a:gd fmla="val 37189" name="adj1"/>
                <a:gd fmla="val 0" name="adj2"/>
              </a:avLst>
            </a:prstGeom>
            <a:solidFill>
              <a:srgbClr val="011B42"/>
            </a:solidFill>
            <a:ln cap="flat" cmpd="sng" w="9525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" name="Google Shape;225;p25"/>
          <p:cNvGrpSpPr/>
          <p:nvPr/>
        </p:nvGrpSpPr>
        <p:grpSpPr>
          <a:xfrm>
            <a:off x="6049717" y="1091027"/>
            <a:ext cx="2831323" cy="3431133"/>
            <a:chOff x="3238825" y="1139145"/>
            <a:chExt cx="2812200" cy="3397498"/>
          </a:xfrm>
        </p:grpSpPr>
        <p:sp>
          <p:nvSpPr>
            <p:cNvPr id="226" name="Google Shape;226;p25"/>
            <p:cNvSpPr/>
            <p:nvPr/>
          </p:nvSpPr>
          <p:spPr>
            <a:xfrm>
              <a:off x="3238825" y="1145743"/>
              <a:ext cx="2812200" cy="3390900"/>
            </a:xfrm>
            <a:prstGeom prst="roundRect">
              <a:avLst>
                <a:gd fmla="val 6989" name="adj"/>
              </a:avLst>
            </a:prstGeom>
            <a:solidFill>
              <a:schemeClr val="lt1"/>
            </a:solidFill>
            <a:ln cap="flat" cmpd="sng" w="19050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5"/>
            <p:cNvSpPr/>
            <p:nvPr/>
          </p:nvSpPr>
          <p:spPr>
            <a:xfrm>
              <a:off x="3238825" y="1139145"/>
              <a:ext cx="2812200" cy="512100"/>
            </a:xfrm>
            <a:prstGeom prst="round2SameRect">
              <a:avLst>
                <a:gd fmla="val 37189" name="adj1"/>
                <a:gd fmla="val 0" name="adj2"/>
              </a:avLst>
            </a:prstGeom>
            <a:solidFill>
              <a:srgbClr val="011B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" name="Google Shape;228;p25"/>
          <p:cNvSpPr/>
          <p:nvPr/>
        </p:nvSpPr>
        <p:spPr>
          <a:xfrm>
            <a:off x="3390250" y="1139725"/>
            <a:ext cx="2361300" cy="3343800"/>
          </a:xfrm>
          <a:prstGeom prst="roundRect">
            <a:avLst>
              <a:gd fmla="val 6012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5"/>
          <p:cNvSpPr txBox="1"/>
          <p:nvPr/>
        </p:nvSpPr>
        <p:spPr>
          <a:xfrm>
            <a:off x="1194065" y="107339"/>
            <a:ext cx="67368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012458"/>
                </a:solidFill>
                <a:latin typeface="Lato Black"/>
                <a:ea typeface="Lato Black"/>
                <a:cs typeface="Lato Black"/>
                <a:sym typeface="Lato Black"/>
              </a:rPr>
              <a:t>Observation vs. Inference</a:t>
            </a:r>
            <a:endParaRPr b="0" i="0" sz="3200" u="none" cap="none" strike="noStrike">
              <a:solidFill>
                <a:srgbClr val="012458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30" name="Google Shape;230;p25"/>
          <p:cNvSpPr txBox="1"/>
          <p:nvPr/>
        </p:nvSpPr>
        <p:spPr>
          <a:xfrm>
            <a:off x="1788759" y="584619"/>
            <a:ext cx="55665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83B6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Drag each sentence into the correct columns</a:t>
            </a:r>
            <a:endParaRPr b="0" i="0" sz="2000" u="none" cap="none" strike="noStrike">
              <a:solidFill>
                <a:srgbClr val="183B6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31" name="Google Shape;231;p25"/>
          <p:cNvCxnSpPr/>
          <p:nvPr/>
        </p:nvCxnSpPr>
        <p:spPr>
          <a:xfrm flipH="1" rot="10800000">
            <a:off x="327089" y="976860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32" name="Google Shape;232;p25" title="ChatGPT Image Apr 7, 2026, 10_27_23 PM.png"/>
          <p:cNvPicPr preferRelativeResize="0"/>
          <p:nvPr/>
        </p:nvPicPr>
        <p:blipFill rotWithShape="1">
          <a:blip r:embed="rId2">
            <a:alphaModFix/>
          </a:blip>
          <a:srcRect b="69942" l="8159" r="87545" t="22495"/>
          <a:stretch/>
        </p:blipFill>
        <p:spPr>
          <a:xfrm>
            <a:off x="534151" y="1156954"/>
            <a:ext cx="392700" cy="389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3" name="Google Shape;233;p25"/>
          <p:cNvSpPr txBox="1"/>
          <p:nvPr/>
        </p:nvSpPr>
        <p:spPr>
          <a:xfrm>
            <a:off x="953455" y="1088449"/>
            <a:ext cx="19737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Observation</a:t>
            </a:r>
            <a:endParaRPr b="0" i="0" sz="2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6629811" y="1133185"/>
            <a:ext cx="428400" cy="406200"/>
          </a:xfrm>
          <a:prstGeom prst="ellipse">
            <a:avLst/>
          </a:prstGeom>
          <a:solidFill>
            <a:schemeClr val="lt1"/>
          </a:solidFill>
          <a:ln cap="flat" cmpd="sng" w="9650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2050" lIns="92050" spcFirstLastPara="1" rIns="92050" wrap="square" tIns="92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10"/>
              <a:buFont typeface="Arial"/>
              <a:buNone/>
            </a:pPr>
            <a:r>
              <a:t/>
            </a:r>
            <a:endParaRPr b="0" i="0" sz="15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25" title="ChatGPT Image Apr 7, 2026, 07_52_09 PM.png"/>
          <p:cNvPicPr preferRelativeResize="0"/>
          <p:nvPr/>
        </p:nvPicPr>
        <p:blipFill rotWithShape="1">
          <a:blip r:embed="rId3">
            <a:alphaModFix/>
          </a:blip>
          <a:srcRect b="40549" l="75825" r="8469" t="37339"/>
          <a:stretch/>
        </p:blipFill>
        <p:spPr>
          <a:xfrm>
            <a:off x="6688911" y="1167685"/>
            <a:ext cx="308100" cy="33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6" name="Google Shape;236;p25"/>
          <p:cNvSpPr txBox="1"/>
          <p:nvPr/>
        </p:nvSpPr>
        <p:spPr>
          <a:xfrm>
            <a:off x="7082330" y="1095530"/>
            <a:ext cx="19737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Inference</a:t>
            </a:r>
            <a:endParaRPr b="0" i="0" sz="2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7" name="Google Shape;237;p25"/>
          <p:cNvSpPr txBox="1"/>
          <p:nvPr/>
        </p:nvSpPr>
        <p:spPr>
          <a:xfrm>
            <a:off x="6073325" y="1659500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Lato"/>
                <a:ea typeface="Lato"/>
                <a:cs typeface="Lato"/>
                <a:sym typeface="Lato"/>
              </a:rPr>
              <a:t>It must be hot.</a:t>
            </a:r>
            <a:endParaRPr b="0" i="0" sz="1400" u="none" cap="none" strike="noStrike">
              <a:solidFill>
                <a:srgbClr val="26628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8" name="Google Shape;238;p25"/>
          <p:cNvSpPr txBox="1"/>
          <p:nvPr/>
        </p:nvSpPr>
        <p:spPr>
          <a:xfrm>
            <a:off x="6073325" y="2151850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Lato"/>
                <a:ea typeface="Lato"/>
                <a:cs typeface="Lato"/>
                <a:sym typeface="Lato"/>
              </a:rPr>
              <a:t>The plant is healthy.</a:t>
            </a:r>
            <a:endParaRPr b="0" i="0" sz="1400" u="none" cap="none" strike="noStrike">
              <a:solidFill>
                <a:srgbClr val="26628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9" name="Google Shape;239;p25"/>
          <p:cNvSpPr txBox="1"/>
          <p:nvPr/>
        </p:nvSpPr>
        <p:spPr>
          <a:xfrm>
            <a:off x="304650" y="1659497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Lato"/>
                <a:ea typeface="Lato"/>
                <a:cs typeface="Lato"/>
                <a:sym typeface="Lato"/>
              </a:rPr>
              <a:t>The ice is melting.</a:t>
            </a:r>
            <a:endParaRPr b="0" i="0" sz="1400" u="none" cap="none" strike="noStrike">
              <a:solidFill>
                <a:srgbClr val="26628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0" name="Google Shape;240;p25"/>
          <p:cNvSpPr txBox="1"/>
          <p:nvPr/>
        </p:nvSpPr>
        <p:spPr>
          <a:xfrm>
            <a:off x="6073325" y="2644208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Lato"/>
                <a:ea typeface="Lato"/>
                <a:cs typeface="Lato"/>
                <a:sym typeface="Lato"/>
              </a:rPr>
              <a:t>The cat is hungry.</a:t>
            </a:r>
            <a:endParaRPr b="0" i="0" sz="1400" u="none" cap="none" strike="noStrike">
              <a:solidFill>
                <a:srgbClr val="26628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1" name="Google Shape;241;p25"/>
          <p:cNvSpPr txBox="1"/>
          <p:nvPr/>
        </p:nvSpPr>
        <p:spPr>
          <a:xfrm>
            <a:off x="304650" y="2151848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Arial"/>
                <a:ea typeface="Arial"/>
                <a:cs typeface="Arial"/>
                <a:sym typeface="Arial"/>
              </a:rPr>
              <a:t>The plant has five leaves.</a:t>
            </a:r>
            <a:endParaRPr b="0" i="0" sz="1400" u="none" cap="none" strike="noStrike">
              <a:solidFill>
                <a:srgbClr val="2662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5"/>
          <p:cNvSpPr txBox="1"/>
          <p:nvPr/>
        </p:nvSpPr>
        <p:spPr>
          <a:xfrm>
            <a:off x="304650" y="2706250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Arial"/>
                <a:ea typeface="Arial"/>
                <a:cs typeface="Arial"/>
                <a:sym typeface="Arial"/>
              </a:rPr>
              <a:t>There are footprints in the sand.</a:t>
            </a:r>
            <a:endParaRPr b="0" i="0" sz="1400" u="none" cap="none" strike="noStrike">
              <a:solidFill>
                <a:srgbClr val="2662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5"/>
          <p:cNvSpPr txBox="1"/>
          <p:nvPr/>
        </p:nvSpPr>
        <p:spPr>
          <a:xfrm>
            <a:off x="304650" y="3260638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Arial"/>
                <a:ea typeface="Arial"/>
                <a:cs typeface="Arial"/>
                <a:sym typeface="Arial"/>
              </a:rPr>
              <a:t>The cat is meowing.</a:t>
            </a:r>
            <a:endParaRPr b="0" i="0" sz="1400" u="none" cap="none" strike="noStrike">
              <a:solidFill>
                <a:srgbClr val="26628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6" name="Google Shape;246;p26"/>
          <p:cNvSpPr/>
          <p:nvPr/>
        </p:nvSpPr>
        <p:spPr>
          <a:xfrm>
            <a:off x="4679825" y="2894860"/>
            <a:ext cx="3621900" cy="1656000"/>
          </a:xfrm>
          <a:prstGeom prst="roundRect">
            <a:avLst>
              <a:gd fmla="val 14910" name="adj"/>
            </a:avLst>
          </a:prstGeom>
          <a:solidFill>
            <a:schemeClr val="lt1"/>
          </a:solidFill>
          <a:ln cap="flat" cmpd="sng" w="28575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6"/>
          <p:cNvSpPr/>
          <p:nvPr/>
        </p:nvSpPr>
        <p:spPr>
          <a:xfrm>
            <a:off x="817375" y="2894860"/>
            <a:ext cx="3621900" cy="1656000"/>
          </a:xfrm>
          <a:prstGeom prst="roundRect">
            <a:avLst>
              <a:gd fmla="val 14910" name="adj"/>
            </a:avLst>
          </a:prstGeom>
          <a:solidFill>
            <a:schemeClr val="lt1"/>
          </a:solidFill>
          <a:ln cap="flat" cmpd="sng" w="28575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6"/>
          <p:cNvSpPr/>
          <p:nvPr/>
        </p:nvSpPr>
        <p:spPr>
          <a:xfrm>
            <a:off x="4679825" y="1094160"/>
            <a:ext cx="3621900" cy="1656000"/>
          </a:xfrm>
          <a:prstGeom prst="roundRect">
            <a:avLst>
              <a:gd fmla="val 14910" name="adj"/>
            </a:avLst>
          </a:prstGeom>
          <a:solidFill>
            <a:schemeClr val="lt1"/>
          </a:solidFill>
          <a:ln cap="flat" cmpd="sng" w="28575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6"/>
          <p:cNvSpPr txBox="1"/>
          <p:nvPr/>
        </p:nvSpPr>
        <p:spPr>
          <a:xfrm>
            <a:off x="0" y="127025"/>
            <a:ext cx="91440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012458"/>
                </a:solidFill>
                <a:latin typeface="Lato Black"/>
                <a:ea typeface="Lato Black"/>
                <a:cs typeface="Lato Black"/>
                <a:sym typeface="Lato Black"/>
              </a:rPr>
              <a:t>Why Careful Observation Matters</a:t>
            </a:r>
            <a:endParaRPr b="0" i="0" sz="3200" u="none" cap="none" strike="noStrike">
              <a:solidFill>
                <a:srgbClr val="012458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50" name="Google Shape;250;p26"/>
          <p:cNvSpPr txBox="1"/>
          <p:nvPr/>
        </p:nvSpPr>
        <p:spPr>
          <a:xfrm>
            <a:off x="1473749" y="574550"/>
            <a:ext cx="61965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183B6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Observations help scientists notice patterns and relationships.</a:t>
            </a:r>
            <a:endParaRPr b="0" i="0" sz="2000" u="none" cap="none" strike="noStrike">
              <a:solidFill>
                <a:srgbClr val="183B6D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51" name="Google Shape;251;p26"/>
          <p:cNvCxnSpPr/>
          <p:nvPr/>
        </p:nvCxnSpPr>
        <p:spPr>
          <a:xfrm flipH="1" rot="10800000">
            <a:off x="327089" y="976860"/>
            <a:ext cx="8477400" cy="2100"/>
          </a:xfrm>
          <a:prstGeom prst="straightConnector1">
            <a:avLst/>
          </a:prstGeom>
          <a:noFill/>
          <a:ln cap="flat" cmpd="sng" w="9725">
            <a:solidFill>
              <a:srgbClr val="E56F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2" name="Google Shape;252;p26"/>
          <p:cNvSpPr/>
          <p:nvPr/>
        </p:nvSpPr>
        <p:spPr>
          <a:xfrm>
            <a:off x="817375" y="1072598"/>
            <a:ext cx="3621900" cy="1656000"/>
          </a:xfrm>
          <a:prstGeom prst="roundRect">
            <a:avLst>
              <a:gd fmla="val 14910" name="adj"/>
            </a:avLst>
          </a:prstGeom>
          <a:solidFill>
            <a:schemeClr val="lt1"/>
          </a:solidFill>
          <a:ln cap="flat" cmpd="sng" w="28575">
            <a:solidFill>
              <a:srgbClr val="26628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6"/>
          <p:cNvSpPr txBox="1"/>
          <p:nvPr/>
        </p:nvSpPr>
        <p:spPr>
          <a:xfrm>
            <a:off x="2101316" y="1211435"/>
            <a:ext cx="2956800" cy="12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Patterns</a:t>
            </a:r>
            <a:r>
              <a:rPr b="1" i="0" lang="en" sz="17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17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help identify 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repeated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features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54" name="Google Shape;254;p26"/>
          <p:cNvGrpSpPr/>
          <p:nvPr/>
        </p:nvGrpSpPr>
        <p:grpSpPr>
          <a:xfrm>
            <a:off x="1192033" y="1489262"/>
            <a:ext cx="721500" cy="778159"/>
            <a:chOff x="1192033" y="1489262"/>
            <a:chExt cx="721500" cy="778159"/>
          </a:xfrm>
        </p:grpSpPr>
        <p:sp>
          <p:nvSpPr>
            <p:cNvPr id="255" name="Google Shape;255;p26"/>
            <p:cNvSpPr/>
            <p:nvPr/>
          </p:nvSpPr>
          <p:spPr>
            <a:xfrm>
              <a:off x="1192033" y="1489262"/>
              <a:ext cx="721500" cy="681300"/>
            </a:xfrm>
            <a:prstGeom prst="ellipse">
              <a:avLst/>
            </a:prstGeom>
            <a:solidFill>
              <a:srgbClr val="AFC9D6"/>
            </a:solidFill>
            <a:ln cap="flat" cmpd="sng" w="9525">
              <a:solidFill>
                <a:srgbClr val="26628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0875" lIns="20875" spcFirstLastPara="1" rIns="20875" wrap="square" tIns="20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"/>
                <a:buFont typeface="Arial"/>
                <a:buNone/>
              </a:pPr>
              <a:r>
                <a:t/>
              </a:r>
              <a:endParaRPr b="0" i="0" sz="3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6" name="Google Shape;256;p26"/>
            <p:cNvGrpSpPr/>
            <p:nvPr/>
          </p:nvGrpSpPr>
          <p:grpSpPr>
            <a:xfrm>
              <a:off x="1302139" y="1586011"/>
              <a:ext cx="501300" cy="487800"/>
              <a:chOff x="334869" y="6317136"/>
              <a:chExt cx="501300" cy="487800"/>
            </a:xfrm>
          </p:grpSpPr>
          <p:sp>
            <p:nvSpPr>
              <p:cNvPr id="257" name="Google Shape;257;p26"/>
              <p:cNvSpPr/>
              <p:nvPr/>
            </p:nvSpPr>
            <p:spPr>
              <a:xfrm>
                <a:off x="334869" y="6317136"/>
                <a:ext cx="501300" cy="487800"/>
              </a:xfrm>
              <a:prstGeom prst="ellipse">
                <a:avLst/>
              </a:prstGeom>
              <a:solidFill>
                <a:srgbClr val="F2F5F7"/>
              </a:solidFill>
              <a:ln cap="flat" cmpd="sng" w="38100">
                <a:solidFill>
                  <a:srgbClr val="26628B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0875" lIns="20875" spcFirstLastPara="1" rIns="20875" wrap="square" tIns="2087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"/>
                  <a:buFont typeface="Arial"/>
                  <a:buNone/>
                </a:pPr>
                <a:r>
                  <a:t/>
                </a:r>
                <a:endParaRPr b="0" i="0" sz="32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58" name="Google Shape;258;p26" title="ChatGPT Image Mar 18, 2026, 09_51_20 PM.png"/>
              <p:cNvPicPr preferRelativeResize="0"/>
              <p:nvPr/>
            </p:nvPicPr>
            <p:blipFill rotWithShape="1">
              <a:blip r:embed="rId2">
                <a:alphaModFix/>
              </a:blip>
              <a:srcRect b="23858" l="25492" r="23381" t="17409"/>
              <a:stretch/>
            </p:blipFill>
            <p:spPr>
              <a:xfrm>
                <a:off x="426750" y="6368746"/>
                <a:ext cx="334800" cy="384600"/>
              </a:xfrm>
              <a:prstGeom prst="ellipse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59" name="Google Shape;259;p26"/>
            <p:cNvCxnSpPr/>
            <p:nvPr/>
          </p:nvCxnSpPr>
          <p:spPr>
            <a:xfrm>
              <a:off x="1679445" y="2029521"/>
              <a:ext cx="136800" cy="237900"/>
            </a:xfrm>
            <a:prstGeom prst="straightConnector1">
              <a:avLst/>
            </a:prstGeom>
            <a:noFill/>
            <a:ln cap="flat" cmpd="sng" w="76200">
              <a:solidFill>
                <a:srgbClr val="26628B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60" name="Google Shape;260;p26"/>
          <p:cNvSpPr txBox="1"/>
          <p:nvPr/>
        </p:nvSpPr>
        <p:spPr>
          <a:xfrm>
            <a:off x="5958579" y="1211435"/>
            <a:ext cx="2956800" cy="13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Cause-Effect</a:t>
            </a:r>
            <a:endParaRPr b="0" i="0" sz="17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explains </a:t>
            </a:r>
            <a:endParaRPr b="0" i="0" sz="16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relationships </a:t>
            </a:r>
            <a:endParaRPr b="0" i="0" sz="16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 nature</a:t>
            </a:r>
            <a:endParaRPr b="0" i="0" sz="16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61" name="Google Shape;261;p26"/>
          <p:cNvGrpSpPr/>
          <p:nvPr/>
        </p:nvGrpSpPr>
        <p:grpSpPr>
          <a:xfrm>
            <a:off x="5079954" y="1537675"/>
            <a:ext cx="721500" cy="681300"/>
            <a:chOff x="5092166" y="1551282"/>
            <a:chExt cx="721500" cy="681300"/>
          </a:xfrm>
        </p:grpSpPr>
        <p:sp>
          <p:nvSpPr>
            <p:cNvPr id="262" name="Google Shape;262;p26"/>
            <p:cNvSpPr/>
            <p:nvPr/>
          </p:nvSpPr>
          <p:spPr>
            <a:xfrm>
              <a:off x="5092166" y="1551282"/>
              <a:ext cx="721500" cy="681300"/>
            </a:xfrm>
            <a:prstGeom prst="ellipse">
              <a:avLst/>
            </a:prstGeom>
            <a:solidFill>
              <a:srgbClr val="AFC9D6"/>
            </a:solidFill>
            <a:ln cap="flat" cmpd="sng" w="19050">
              <a:solidFill>
                <a:srgbClr val="26628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0875" lIns="20875" spcFirstLastPara="1" rIns="20875" wrap="square" tIns="20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"/>
                <a:buFont typeface="Arial"/>
                <a:buNone/>
              </a:pPr>
              <a:r>
                <a:t/>
              </a:r>
              <a:endParaRPr b="0" i="0" sz="3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3" name="Google Shape;263;p26" title="ChatGPT Image Apr 8, 2026, 11_39_53 AM.png"/>
            <p:cNvPicPr preferRelativeResize="0"/>
            <p:nvPr/>
          </p:nvPicPr>
          <p:blipFill rotWithShape="1">
            <a:blip r:embed="rId3">
              <a:alphaModFix/>
            </a:blip>
            <a:srcRect b="27420" l="32638" r="29482" t="20202"/>
            <a:stretch/>
          </p:blipFill>
          <p:spPr>
            <a:xfrm>
              <a:off x="5188325" y="1633192"/>
              <a:ext cx="529200" cy="5175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264" name="Google Shape;264;p26"/>
          <p:cNvSpPr txBox="1"/>
          <p:nvPr/>
        </p:nvSpPr>
        <p:spPr>
          <a:xfrm>
            <a:off x="2101326" y="2918697"/>
            <a:ext cx="2956800" cy="15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Evidence</a:t>
            </a:r>
            <a:endParaRPr b="0" i="0" sz="17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observations 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provide facts 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that  support 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explanations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65" name="Google Shape;265;p26"/>
          <p:cNvGrpSpPr/>
          <p:nvPr/>
        </p:nvGrpSpPr>
        <p:grpSpPr>
          <a:xfrm>
            <a:off x="1186931" y="3386900"/>
            <a:ext cx="721500" cy="681300"/>
            <a:chOff x="1199142" y="3400507"/>
            <a:chExt cx="721500" cy="681300"/>
          </a:xfrm>
        </p:grpSpPr>
        <p:sp>
          <p:nvSpPr>
            <p:cNvPr id="266" name="Google Shape;266;p26"/>
            <p:cNvSpPr/>
            <p:nvPr/>
          </p:nvSpPr>
          <p:spPr>
            <a:xfrm>
              <a:off x="1199142" y="3400507"/>
              <a:ext cx="721500" cy="681300"/>
            </a:xfrm>
            <a:prstGeom prst="ellipse">
              <a:avLst/>
            </a:prstGeom>
            <a:solidFill>
              <a:srgbClr val="AFC9D6"/>
            </a:solidFill>
            <a:ln cap="flat" cmpd="sng" w="19050">
              <a:solidFill>
                <a:srgbClr val="26628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0875" lIns="20875" spcFirstLastPara="1" rIns="20875" wrap="square" tIns="20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"/>
                <a:buFont typeface="Arial"/>
                <a:buNone/>
              </a:pPr>
              <a:r>
                <a:t/>
              </a:r>
              <a:endParaRPr b="0" i="0" sz="3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7" name="Google Shape;267;p26" title="ChatGPT Image Apr 8, 2026, 11_44_45 AM.png"/>
            <p:cNvPicPr preferRelativeResize="0"/>
            <p:nvPr/>
          </p:nvPicPr>
          <p:blipFill rotWithShape="1">
            <a:blip r:embed="rId4">
              <a:alphaModFix/>
            </a:blip>
            <a:srcRect b="22682" l="30016" r="28272" t="17769"/>
            <a:stretch/>
          </p:blipFill>
          <p:spPr>
            <a:xfrm>
              <a:off x="1272650" y="3467875"/>
              <a:ext cx="574500" cy="5466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268" name="Google Shape;268;p26"/>
          <p:cNvSpPr txBox="1"/>
          <p:nvPr/>
        </p:nvSpPr>
        <p:spPr>
          <a:xfrm>
            <a:off x="5958579" y="2917842"/>
            <a:ext cx="2956800" cy="16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Scientific </a:t>
            </a:r>
            <a:endParaRPr b="1" i="0" sz="1900" u="none" cap="none" strike="noStrike">
              <a:solidFill>
                <a:srgbClr val="011B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rPr>
              <a:t>Questions</a:t>
            </a:r>
            <a:endParaRPr b="0" i="0" sz="17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observations lead 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new questions 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011B4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worth investigating</a:t>
            </a:r>
            <a:endParaRPr b="0" i="0" sz="1500" u="none" cap="none" strike="noStrike">
              <a:solidFill>
                <a:srgbClr val="011B4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69" name="Google Shape;269;p26"/>
          <p:cNvGrpSpPr/>
          <p:nvPr/>
        </p:nvGrpSpPr>
        <p:grpSpPr>
          <a:xfrm>
            <a:off x="5081917" y="3227548"/>
            <a:ext cx="742061" cy="797992"/>
            <a:chOff x="4856442" y="3382648"/>
            <a:chExt cx="742061" cy="797992"/>
          </a:xfrm>
        </p:grpSpPr>
        <p:sp>
          <p:nvSpPr>
            <p:cNvPr id="270" name="Google Shape;270;p26"/>
            <p:cNvSpPr/>
            <p:nvPr/>
          </p:nvSpPr>
          <p:spPr>
            <a:xfrm>
              <a:off x="4856442" y="3499340"/>
              <a:ext cx="721500" cy="681300"/>
            </a:xfrm>
            <a:prstGeom prst="ellipse">
              <a:avLst/>
            </a:prstGeom>
            <a:solidFill>
              <a:srgbClr val="AFC9D6"/>
            </a:solidFill>
            <a:ln cap="flat" cmpd="sng" w="19050">
              <a:solidFill>
                <a:srgbClr val="26628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20875" lIns="20875" spcFirstLastPara="1" rIns="20875" wrap="square" tIns="20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"/>
                <a:buFont typeface="Arial"/>
                <a:buNone/>
              </a:pPr>
              <a:r>
                <a:t/>
              </a:r>
              <a:endParaRPr b="0" i="0" sz="3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1" name="Google Shape;271;p26"/>
            <p:cNvGrpSpPr/>
            <p:nvPr/>
          </p:nvGrpSpPr>
          <p:grpSpPr>
            <a:xfrm>
              <a:off x="4952595" y="3582510"/>
              <a:ext cx="529222" cy="514970"/>
              <a:chOff x="4919606" y="1909930"/>
              <a:chExt cx="501300" cy="487800"/>
            </a:xfrm>
          </p:grpSpPr>
          <p:sp>
            <p:nvSpPr>
              <p:cNvPr id="272" name="Google Shape;272;p26"/>
              <p:cNvSpPr/>
              <p:nvPr/>
            </p:nvSpPr>
            <p:spPr>
              <a:xfrm>
                <a:off x="4919606" y="1909930"/>
                <a:ext cx="501300" cy="4878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AFC9D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22025" lIns="22025" spcFirstLastPara="1" rIns="22025" wrap="square" tIns="220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37"/>
                  <a:buFont typeface="Arial"/>
                  <a:buNone/>
                </a:pPr>
                <a:r>
                  <a:t/>
                </a:r>
                <a:endParaRPr b="0" i="0" sz="337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73" name="Google Shape;273;p26" title="ChatGPT Image Mar 18, 2026, 10_08_42 PM.png"/>
              <p:cNvPicPr preferRelativeResize="0"/>
              <p:nvPr/>
            </p:nvPicPr>
            <p:blipFill rotWithShape="1">
              <a:blip r:embed="rId5">
                <a:alphaModFix/>
              </a:blip>
              <a:srcRect b="29985" l="21978" r="21554" t="25919"/>
              <a:stretch/>
            </p:blipFill>
            <p:spPr>
              <a:xfrm>
                <a:off x="4951103" y="1982692"/>
                <a:ext cx="438300" cy="342300"/>
              </a:xfrm>
              <a:prstGeom prst="ellipse">
                <a:avLst/>
              </a:prstGeom>
              <a:noFill/>
              <a:ln>
                <a:noFill/>
              </a:ln>
            </p:spPr>
          </p:pic>
        </p:grpSp>
        <p:sp>
          <p:nvSpPr>
            <p:cNvPr id="274" name="Google Shape;274;p26"/>
            <p:cNvSpPr txBox="1"/>
            <p:nvPr/>
          </p:nvSpPr>
          <p:spPr>
            <a:xfrm rot="1140938">
              <a:off x="5257627" y="3492370"/>
              <a:ext cx="280825" cy="4156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" sz="1500" u="none" cap="none" strike="noStrike">
                  <a:solidFill>
                    <a:srgbClr val="351C7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?</a:t>
              </a:r>
              <a:endParaRPr b="1" i="0" sz="1500" u="none" cap="none" strike="noStrike">
                <a:solidFill>
                  <a:srgbClr val="351C7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75" name="Google Shape;275;p26"/>
            <p:cNvSpPr txBox="1"/>
            <p:nvPr/>
          </p:nvSpPr>
          <p:spPr>
            <a:xfrm rot="512209">
              <a:off x="5151311" y="3400940"/>
              <a:ext cx="280912" cy="461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" sz="1800" u="none" cap="none" strike="noStrike">
                  <a:solidFill>
                    <a:srgbClr val="20124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?</a:t>
              </a:r>
              <a:endParaRPr b="1" i="0" sz="1800" u="none" cap="none" strike="noStrike">
                <a:solidFill>
                  <a:srgbClr val="20124D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76" name="Google Shape;276;p26"/>
            <p:cNvSpPr txBox="1"/>
            <p:nvPr/>
          </p:nvSpPr>
          <p:spPr>
            <a:xfrm>
              <a:off x="5058127" y="3442754"/>
              <a:ext cx="280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600" u="none" cap="none" strike="noStrike">
                  <a:solidFill>
                    <a:srgbClr val="351C7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?</a:t>
              </a:r>
              <a:endParaRPr b="1" i="0" sz="1600" u="none" cap="none" strike="noStrike">
                <a:solidFill>
                  <a:srgbClr val="351C7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>
  <p:cSld name="BLANK_3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4">
  <p:cSld name="BLANK_4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">
  <p:cSld name="BLANK_5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6">
  <p:cSld name="BLANK_6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7">
  <p:cSld name="BLANK_7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8">
  <p:cSld name="BLANK_8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2F5F7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3"/>
          <p:cNvSpPr/>
          <p:nvPr/>
        </p:nvSpPr>
        <p:spPr>
          <a:xfrm>
            <a:off x="0" y="4634225"/>
            <a:ext cx="9144000" cy="512100"/>
          </a:xfrm>
          <a:prstGeom prst="rect">
            <a:avLst/>
          </a:prstGeom>
          <a:gradFill>
            <a:gsLst>
              <a:gs pos="0">
                <a:srgbClr val="26628B"/>
              </a:gs>
              <a:gs pos="39000">
                <a:srgbClr val="3B829C"/>
              </a:gs>
              <a:gs pos="100000">
                <a:srgbClr val="6ACCA3"/>
              </a:gs>
            </a:gsLst>
            <a:lin ang="0" scaled="0"/>
          </a:gradFill>
          <a:ln>
            <a:noFill/>
          </a:ln>
        </p:spPr>
        <p:txBody>
          <a:bodyPr anchorCtr="0" anchor="ctr" bIns="75575" lIns="75575" spcFirstLastPara="1" rIns="75575" wrap="square" tIns="75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" name="Google Shape;10;p13"/>
          <p:cNvGrpSpPr/>
          <p:nvPr/>
        </p:nvGrpSpPr>
        <p:grpSpPr>
          <a:xfrm>
            <a:off x="6780618" y="4686591"/>
            <a:ext cx="2675681" cy="334526"/>
            <a:chOff x="-535870" y="332361"/>
            <a:chExt cx="5009700" cy="626219"/>
          </a:xfrm>
        </p:grpSpPr>
        <p:sp>
          <p:nvSpPr>
            <p:cNvPr id="11" name="Google Shape;11;p13"/>
            <p:cNvSpPr txBox="1"/>
            <p:nvPr/>
          </p:nvSpPr>
          <p:spPr>
            <a:xfrm>
              <a:off x="-535870" y="677180"/>
              <a:ext cx="5009700" cy="2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6050" lIns="26050" spcFirstLastPara="1" rIns="26050" wrap="square" tIns="260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5"/>
                <a:buFont typeface="Arial"/>
                <a:buNone/>
              </a:pPr>
              <a:r>
                <a:rPr b="0" i="0" lang="en" sz="635" u="none" cap="none" strike="noStrike">
                  <a:solidFill>
                    <a:srgbClr val="011B4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E D U C A T I O N</a:t>
              </a:r>
              <a:endParaRPr b="0" i="0" sz="635" u="none" cap="none" strike="noStrike">
                <a:solidFill>
                  <a:srgbClr val="011B42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2" name="Google Shape;12;p13"/>
            <p:cNvSpPr txBox="1"/>
            <p:nvPr/>
          </p:nvSpPr>
          <p:spPr>
            <a:xfrm>
              <a:off x="195543" y="350485"/>
              <a:ext cx="3565500" cy="44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6050" lIns="26050" spcFirstLastPara="1" rIns="26050" wrap="square" tIns="260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5"/>
                <a:buFont typeface="Arial"/>
                <a:buNone/>
              </a:pPr>
              <a:r>
                <a:rPr b="1" i="0" lang="en" sz="1205" u="none" cap="none" strike="noStrike">
                  <a:solidFill>
                    <a:srgbClr val="011B4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Infinite Mind</a:t>
              </a:r>
              <a:endParaRPr b="1" i="0" sz="1205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3" name="Google Shape;13;p13"/>
            <p:cNvCxnSpPr/>
            <p:nvPr/>
          </p:nvCxnSpPr>
          <p:spPr>
            <a:xfrm flipH="1" rot="10800000">
              <a:off x="2644312" y="822289"/>
              <a:ext cx="245400" cy="600"/>
            </a:xfrm>
            <a:prstGeom prst="straightConnector1">
              <a:avLst/>
            </a:prstGeom>
            <a:noFill/>
            <a:ln cap="flat" cmpd="sng" w="9525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13"/>
            <p:cNvCxnSpPr/>
            <p:nvPr/>
          </p:nvCxnSpPr>
          <p:spPr>
            <a:xfrm flipH="1" rot="10800000">
              <a:off x="1044896" y="822289"/>
              <a:ext cx="245400" cy="600"/>
            </a:xfrm>
            <a:prstGeom prst="straightConnector1">
              <a:avLst/>
            </a:prstGeom>
            <a:noFill/>
            <a:ln cap="flat" cmpd="sng" w="9525">
              <a:solidFill>
                <a:srgbClr val="011B42"/>
              </a:solidFill>
              <a:prstDash val="solid"/>
              <a:round/>
              <a:headEnd len="sm" w="sm" type="none"/>
              <a:tailEnd len="sm" w="sm" type="none"/>
            </a:ln>
          </p:spPr>
        </p:cxnSp>
        <p:pic>
          <p:nvPicPr>
            <p:cNvPr id="15" name="Google Shape;15;p13" title="ChatGPT Image Apr 6, 2026, 10_06_15 AM.png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429344" y="332361"/>
              <a:ext cx="570458" cy="5704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13"/>
          <p:cNvSpPr txBox="1"/>
          <p:nvPr/>
        </p:nvSpPr>
        <p:spPr>
          <a:xfrm>
            <a:off x="302106" y="4657817"/>
            <a:ext cx="55665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2F5F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© Infinite Mind Education | Lesson: Noticing the Details</a:t>
            </a:r>
            <a:endParaRPr b="0" i="0" sz="1000" u="none" cap="none" strike="noStrike">
              <a:solidFill>
                <a:srgbClr val="F2F5F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visibleearth.nasa.gov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infinitemindedu.com/powers-of-observation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12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slide" Target="/ppt/slides/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5F7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5F7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"/>
          <p:cNvSpPr/>
          <p:nvPr/>
        </p:nvSpPr>
        <p:spPr>
          <a:xfrm>
            <a:off x="245425" y="2428532"/>
            <a:ext cx="6467400" cy="2095800"/>
          </a:xfrm>
          <a:prstGeom prst="roundRect">
            <a:avLst>
              <a:gd fmla="val 16667" name="adj"/>
            </a:avLst>
          </a:prstGeom>
          <a:noFill/>
          <a:ln cap="flat" cmpd="sng" w="40400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9275" lIns="129275" spcFirstLastPara="1" rIns="129275" wrap="square" tIns="12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0"/>
              <a:buFont typeface="Arial"/>
              <a:buNone/>
            </a:pPr>
            <a:r>
              <a:t/>
            </a:r>
            <a:endParaRPr b="0" i="0" sz="198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"/>
          <p:cNvSpPr txBox="1"/>
          <p:nvPr/>
        </p:nvSpPr>
        <p:spPr>
          <a:xfrm>
            <a:off x="1006181" y="1059819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1500" u="sng" cap="none" strike="noStrik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NASA Visible Earth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5F7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"/>
          <p:cNvSpPr/>
          <p:nvPr/>
        </p:nvSpPr>
        <p:spPr>
          <a:xfrm>
            <a:off x="4639150" y="2498124"/>
            <a:ext cx="3936600" cy="1988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"/>
          <p:cNvSpPr/>
          <p:nvPr/>
        </p:nvSpPr>
        <p:spPr>
          <a:xfrm>
            <a:off x="555850" y="2485799"/>
            <a:ext cx="3936600" cy="1988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124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5F7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5F7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5F7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6"/>
          <p:cNvSpPr/>
          <p:nvPr/>
        </p:nvSpPr>
        <p:spPr>
          <a:xfrm>
            <a:off x="662394" y="3402850"/>
            <a:ext cx="3705000" cy="512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  <a:effectLst>
            <a:outerShdw blurRad="185738" rotWithShape="0" algn="bl" dir="8580000" dist="11430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Test your powers of observation!</a:t>
            </a:r>
            <a:endParaRPr b="0" i="0" sz="1200" u="none" cap="none" strike="noStrike">
              <a:solidFill>
                <a:srgbClr val="0097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6">
            <a:hlinkClick r:id="rId3"/>
          </p:cNvPr>
          <p:cNvSpPr/>
          <p:nvPr/>
        </p:nvSpPr>
        <p:spPr>
          <a:xfrm>
            <a:off x="662394" y="3402850"/>
            <a:ext cx="3705000" cy="512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97A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5F7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7"/>
          <p:cNvSpPr txBox="1"/>
          <p:nvPr/>
        </p:nvSpPr>
        <p:spPr>
          <a:xfrm>
            <a:off x="3189000" y="1167150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Lato"/>
                <a:ea typeface="Lato"/>
                <a:cs typeface="Lato"/>
                <a:sym typeface="Lato"/>
              </a:rPr>
              <a:t>It must be hot.</a:t>
            </a:r>
            <a:endParaRPr b="0" i="0" sz="1400" u="none" cap="none" strike="noStrike">
              <a:solidFill>
                <a:srgbClr val="26628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4" name="Google Shape;324;p7"/>
          <p:cNvSpPr txBox="1"/>
          <p:nvPr/>
        </p:nvSpPr>
        <p:spPr>
          <a:xfrm>
            <a:off x="3189000" y="1659500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Lato"/>
                <a:ea typeface="Lato"/>
                <a:cs typeface="Lato"/>
                <a:sym typeface="Lato"/>
              </a:rPr>
              <a:t>The plant is healthy.</a:t>
            </a:r>
            <a:endParaRPr b="0" i="0" sz="1400" u="none" cap="none" strike="noStrike">
              <a:solidFill>
                <a:srgbClr val="26628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5" name="Google Shape;325;p7"/>
          <p:cNvSpPr txBox="1"/>
          <p:nvPr/>
        </p:nvSpPr>
        <p:spPr>
          <a:xfrm>
            <a:off x="3189000" y="2151847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Lato"/>
                <a:ea typeface="Lato"/>
                <a:cs typeface="Lato"/>
                <a:sym typeface="Lato"/>
              </a:rPr>
              <a:t>The ice is melting.</a:t>
            </a:r>
            <a:endParaRPr b="0" i="0" sz="1400" u="none" cap="none" strike="noStrike">
              <a:solidFill>
                <a:srgbClr val="26628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6" name="Google Shape;326;p7"/>
          <p:cNvSpPr txBox="1"/>
          <p:nvPr/>
        </p:nvSpPr>
        <p:spPr>
          <a:xfrm>
            <a:off x="3189000" y="2620833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Lato"/>
                <a:ea typeface="Lato"/>
                <a:cs typeface="Lato"/>
                <a:sym typeface="Lato"/>
              </a:rPr>
              <a:t>The cat is hungry.</a:t>
            </a:r>
            <a:endParaRPr b="0" i="0" sz="1400" u="none" cap="none" strike="noStrike">
              <a:solidFill>
                <a:srgbClr val="26628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7" name="Google Shape;327;p7"/>
          <p:cNvSpPr txBox="1"/>
          <p:nvPr/>
        </p:nvSpPr>
        <p:spPr>
          <a:xfrm>
            <a:off x="3189000" y="3112948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Arial"/>
                <a:ea typeface="Arial"/>
                <a:cs typeface="Arial"/>
                <a:sym typeface="Arial"/>
              </a:rPr>
              <a:t>The plant has five leaves.</a:t>
            </a:r>
            <a:endParaRPr b="0" i="0" sz="1400" u="none" cap="none" strike="noStrike">
              <a:solidFill>
                <a:srgbClr val="2662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7"/>
          <p:cNvSpPr txBox="1"/>
          <p:nvPr/>
        </p:nvSpPr>
        <p:spPr>
          <a:xfrm>
            <a:off x="3189000" y="3605075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Arial"/>
                <a:ea typeface="Arial"/>
                <a:cs typeface="Arial"/>
                <a:sym typeface="Arial"/>
              </a:rPr>
              <a:t>There are footprints in the sand.</a:t>
            </a:r>
            <a:endParaRPr b="0" i="0" sz="1400" u="none" cap="none" strike="noStrike">
              <a:solidFill>
                <a:srgbClr val="2662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7"/>
          <p:cNvSpPr txBox="1"/>
          <p:nvPr/>
        </p:nvSpPr>
        <p:spPr>
          <a:xfrm>
            <a:off x="3179475" y="4112138"/>
            <a:ext cx="2766000" cy="400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11B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26628B"/>
                </a:solidFill>
                <a:latin typeface="Arial"/>
                <a:ea typeface="Arial"/>
                <a:cs typeface="Arial"/>
                <a:sym typeface="Arial"/>
              </a:rPr>
              <a:t>The cat is meowing.</a:t>
            </a:r>
            <a:endParaRPr b="0" i="0" sz="1400" u="none" cap="none" strike="noStrike">
              <a:solidFill>
                <a:srgbClr val="2662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7"/>
          <p:cNvSpPr/>
          <p:nvPr/>
        </p:nvSpPr>
        <p:spPr>
          <a:xfrm>
            <a:off x="7315725" y="438175"/>
            <a:ext cx="1506900" cy="426600"/>
          </a:xfrm>
          <a:prstGeom prst="roundRect">
            <a:avLst>
              <a:gd fmla="val 16667" name="adj"/>
            </a:avLst>
          </a:prstGeom>
          <a:solidFill>
            <a:srgbClr val="E56F35"/>
          </a:solidFill>
          <a:ln>
            <a:noFill/>
          </a:ln>
          <a:effectLst>
            <a:outerShdw blurRad="185738" rotWithShape="0" algn="bl" dir="8580000" dist="11430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Check Answers</a:t>
            </a:r>
            <a:endParaRPr b="1" i="0" sz="14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1" name="Google Shape;331;p7">
            <a:hlinkClick action="ppaction://hlinksldjump" r:id="rId3"/>
          </p:cNvPr>
          <p:cNvSpPr/>
          <p:nvPr/>
        </p:nvSpPr>
        <p:spPr>
          <a:xfrm>
            <a:off x="7315725" y="438175"/>
            <a:ext cx="1506900" cy="4266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185738" rotWithShape="0" algn="bl" dir="8580000" dist="11430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5F7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5F7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9"/>
          <p:cNvSpPr txBox="1"/>
          <p:nvPr/>
        </p:nvSpPr>
        <p:spPr>
          <a:xfrm>
            <a:off x="0" y="127025"/>
            <a:ext cx="91440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3500" lIns="93500" spcFirstLastPara="1" rIns="93500" wrap="square" tIns="935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012458"/>
                </a:solidFill>
                <a:latin typeface="Lato Black"/>
                <a:ea typeface="Lato Black"/>
                <a:cs typeface="Lato Black"/>
                <a:sym typeface="Lato Black"/>
              </a:rPr>
              <a:t>Write down inferences about your observations </a:t>
            </a:r>
            <a:endParaRPr b="0" i="0" sz="3200" u="none" cap="none" strike="noStrike">
              <a:solidFill>
                <a:srgbClr val="012458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5F7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1"/>
          <p:cNvSpPr/>
          <p:nvPr/>
        </p:nvSpPr>
        <p:spPr>
          <a:xfrm>
            <a:off x="0" y="4634225"/>
            <a:ext cx="9144000" cy="512100"/>
          </a:xfrm>
          <a:prstGeom prst="rect">
            <a:avLst/>
          </a:prstGeom>
          <a:gradFill>
            <a:gsLst>
              <a:gs pos="0">
                <a:srgbClr val="26628B"/>
              </a:gs>
              <a:gs pos="39000">
                <a:srgbClr val="3B829C"/>
              </a:gs>
              <a:gs pos="100000">
                <a:srgbClr val="6ACCA3"/>
              </a:gs>
            </a:gsLst>
            <a:lin ang="0" scaled="0"/>
          </a:gradFill>
          <a:ln>
            <a:noFill/>
          </a:ln>
        </p:spPr>
        <p:txBody>
          <a:bodyPr anchorCtr="0" anchor="ctr" bIns="75575" lIns="75575" spcFirstLastPara="1" rIns="75575" wrap="square" tIns="75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0" name="Google Shape;350;p11"/>
          <p:cNvGrpSpPr/>
          <p:nvPr/>
        </p:nvGrpSpPr>
        <p:grpSpPr>
          <a:xfrm>
            <a:off x="6780618" y="4686591"/>
            <a:ext cx="2675681" cy="334526"/>
            <a:chOff x="-535870" y="332361"/>
            <a:chExt cx="5009700" cy="626219"/>
          </a:xfrm>
        </p:grpSpPr>
        <p:sp>
          <p:nvSpPr>
            <p:cNvPr id="351" name="Google Shape;351;p11"/>
            <p:cNvSpPr txBox="1"/>
            <p:nvPr/>
          </p:nvSpPr>
          <p:spPr>
            <a:xfrm>
              <a:off x="-535870" y="677180"/>
              <a:ext cx="5009700" cy="2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6050" lIns="26050" spcFirstLastPara="1" rIns="26050" wrap="square" tIns="260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5"/>
                <a:buFont typeface="Arial"/>
                <a:buNone/>
              </a:pPr>
              <a:r>
                <a:rPr b="0" i="0" lang="en" sz="635" u="none" cap="none" strike="noStrike">
                  <a:solidFill>
                    <a:srgbClr val="011B42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E D U C A T I O N</a:t>
              </a:r>
              <a:endParaRPr b="0" i="0" sz="635" u="none" cap="none" strike="noStrike">
                <a:solidFill>
                  <a:srgbClr val="011B42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352" name="Google Shape;352;p11"/>
            <p:cNvSpPr txBox="1"/>
            <p:nvPr/>
          </p:nvSpPr>
          <p:spPr>
            <a:xfrm>
              <a:off x="195543" y="350485"/>
              <a:ext cx="3565500" cy="44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6050" lIns="26050" spcFirstLastPara="1" rIns="26050" wrap="square" tIns="2605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5"/>
                <a:buFont typeface="Arial"/>
                <a:buNone/>
              </a:pPr>
              <a:r>
                <a:rPr b="1" i="0" lang="en" sz="1205" u="none" cap="none" strike="noStrike">
                  <a:solidFill>
                    <a:srgbClr val="011B4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Infinite Mind</a:t>
              </a:r>
              <a:endParaRPr b="1" i="0" sz="1205" u="none" cap="none" strike="noStrike">
                <a:solidFill>
                  <a:srgbClr val="011B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53" name="Google Shape;353;p11"/>
            <p:cNvCxnSpPr/>
            <p:nvPr/>
          </p:nvCxnSpPr>
          <p:spPr>
            <a:xfrm flipH="1" rot="10800000">
              <a:off x="2644312" y="822289"/>
              <a:ext cx="245400" cy="600"/>
            </a:xfrm>
            <a:prstGeom prst="straightConnector1">
              <a:avLst/>
            </a:prstGeom>
            <a:noFill/>
            <a:ln cap="flat" cmpd="sng" w="9525">
              <a:solidFill>
                <a:srgbClr val="012458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54" name="Google Shape;354;p11"/>
            <p:cNvCxnSpPr/>
            <p:nvPr/>
          </p:nvCxnSpPr>
          <p:spPr>
            <a:xfrm flipH="1" rot="10800000">
              <a:off x="1044896" y="822289"/>
              <a:ext cx="245400" cy="600"/>
            </a:xfrm>
            <a:prstGeom prst="straightConnector1">
              <a:avLst/>
            </a:prstGeom>
            <a:noFill/>
            <a:ln cap="flat" cmpd="sng" w="9525">
              <a:solidFill>
                <a:srgbClr val="011B42"/>
              </a:solidFill>
              <a:prstDash val="solid"/>
              <a:round/>
              <a:headEnd len="sm" w="sm" type="none"/>
              <a:tailEnd len="sm" w="sm" type="none"/>
            </a:ln>
          </p:spPr>
        </p:cxnSp>
        <p:pic>
          <p:nvPicPr>
            <p:cNvPr id="355" name="Google Shape;355;p11" title="ChatGPT Image Apr 6, 2026, 10_06_15 AM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29344" y="332361"/>
              <a:ext cx="570458" cy="5704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6" name="Google Shape;356;p11"/>
          <p:cNvSpPr txBox="1"/>
          <p:nvPr/>
        </p:nvSpPr>
        <p:spPr>
          <a:xfrm>
            <a:off x="302106" y="4657817"/>
            <a:ext cx="55665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3500" lIns="93500" spcFirstLastPara="1" rIns="93500" wrap="square" tIns="93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2F5F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© Infinite Mind Education | Lesson: Noticing the Details</a:t>
            </a:r>
            <a:endParaRPr b="0" i="0" sz="1000" u="none" cap="none" strike="noStrike">
              <a:solidFill>
                <a:srgbClr val="F2F5F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2"/>
          <p:cNvSpPr/>
          <p:nvPr/>
        </p:nvSpPr>
        <p:spPr>
          <a:xfrm>
            <a:off x="7315725" y="438175"/>
            <a:ext cx="1506900" cy="426600"/>
          </a:xfrm>
          <a:prstGeom prst="roundRect">
            <a:avLst>
              <a:gd fmla="val 16667" name="adj"/>
            </a:avLst>
          </a:prstGeom>
          <a:solidFill>
            <a:srgbClr val="E56F35"/>
          </a:solidFill>
          <a:ln>
            <a:noFill/>
          </a:ln>
          <a:effectLst>
            <a:outerShdw blurRad="185738" rotWithShape="0" algn="bl" dir="8580000" dist="11430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Continue</a:t>
            </a:r>
            <a:endParaRPr b="1" i="0" sz="14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2" name="Google Shape;362;p12">
            <a:hlinkClick action="ppaction://hlinksldjump" r:id="rId3"/>
          </p:cNvPr>
          <p:cNvSpPr/>
          <p:nvPr/>
        </p:nvSpPr>
        <p:spPr>
          <a:xfrm>
            <a:off x="7315725" y="438175"/>
            <a:ext cx="1506900" cy="4266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185738" rotWithShape="0" algn="bl" dir="8580000" dist="11430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